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Light"/>
              </a:defRPr>
            </a:lvl1pPr>
            <a:lvl2pPr>
              <a:defRPr>
                <a:latin typeface="+mn-lt"/>
                <a:ea typeface="+mn-ea"/>
                <a:cs typeface="+mn-cs"/>
                <a:sym typeface="Helvetica Light"/>
              </a:defRPr>
            </a:lvl2pPr>
            <a:lvl3pPr>
              <a:defRPr>
                <a:latin typeface="+mn-lt"/>
                <a:ea typeface="+mn-ea"/>
                <a:cs typeface="+mn-cs"/>
                <a:sym typeface="Helvetica Light"/>
              </a:defRPr>
            </a:lvl3pPr>
            <a:lvl4pPr>
              <a:defRPr>
                <a:latin typeface="+mn-lt"/>
                <a:ea typeface="+mn-ea"/>
                <a:cs typeface="+mn-cs"/>
                <a:sym typeface="Helvetica Light"/>
              </a:defRPr>
            </a:lvl4pPr>
            <a:lvl5pPr>
              <a:defRPr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952500" y="444500"/>
            <a:ext cx="11099800" cy="129604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952500" y="1738520"/>
            <a:ext cx="11099800" cy="71514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118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1613515"/>
            <a:ext cx="11099800" cy="7276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spd="med" advClick="1"/>
  <p:txStyles>
    <p:titleStyle>
      <a:lvl1pPr defTabSz="584200">
        <a:defRPr sz="8000">
          <a:latin typeface="Times New Roman"/>
          <a:ea typeface="Times New Roman"/>
          <a:cs typeface="Times New Roman"/>
          <a:sym typeface="Times New Roman"/>
        </a:defRPr>
      </a:lvl1pPr>
      <a:lvl2pPr indent="228600" defTabSz="584200">
        <a:defRPr sz="8000">
          <a:latin typeface="Times New Roman"/>
          <a:ea typeface="Times New Roman"/>
          <a:cs typeface="Times New Roman"/>
          <a:sym typeface="Times New Roman"/>
        </a:defRPr>
      </a:lvl2pPr>
      <a:lvl3pPr indent="457200" defTabSz="584200">
        <a:defRPr sz="8000">
          <a:latin typeface="Times New Roman"/>
          <a:ea typeface="Times New Roman"/>
          <a:cs typeface="Times New Roman"/>
          <a:sym typeface="Times New Roman"/>
        </a:defRPr>
      </a:lvl3pPr>
      <a:lvl4pPr indent="685800" defTabSz="584200">
        <a:defRPr sz="8000">
          <a:latin typeface="Times New Roman"/>
          <a:ea typeface="Times New Roman"/>
          <a:cs typeface="Times New Roman"/>
          <a:sym typeface="Times New Roman"/>
        </a:defRPr>
      </a:lvl4pPr>
      <a:lvl5pPr indent="914400" defTabSz="584200">
        <a:defRPr sz="8000">
          <a:latin typeface="Times New Roman"/>
          <a:ea typeface="Times New Roman"/>
          <a:cs typeface="Times New Roman"/>
          <a:sym typeface="Times New Roman"/>
        </a:defRPr>
      </a:lvl5pPr>
      <a:lvl6pPr indent="1143000" defTabSz="584200">
        <a:defRPr sz="8000">
          <a:latin typeface="Times New Roman"/>
          <a:ea typeface="Times New Roman"/>
          <a:cs typeface="Times New Roman"/>
          <a:sym typeface="Times New Roman"/>
        </a:defRPr>
      </a:lvl6pPr>
      <a:lvl7pPr indent="1371600" defTabSz="584200">
        <a:defRPr sz="8000">
          <a:latin typeface="Times New Roman"/>
          <a:ea typeface="Times New Roman"/>
          <a:cs typeface="Times New Roman"/>
          <a:sym typeface="Times New Roman"/>
        </a:defRPr>
      </a:lvl7pPr>
      <a:lvl8pPr indent="1600200" defTabSz="584200">
        <a:defRPr sz="8000">
          <a:latin typeface="Times New Roman"/>
          <a:ea typeface="Times New Roman"/>
          <a:cs typeface="Times New Roman"/>
          <a:sym typeface="Times New Roman"/>
        </a:defRPr>
      </a:lvl8pPr>
      <a:lvl9pPr indent="1828800" defTabSz="584200">
        <a:defRPr sz="8000"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Times New Roman"/>
          <a:ea typeface="Times New Roman"/>
          <a:cs typeface="Times New Roman"/>
          <a:sym typeface="Times New Roman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Times New Roman"/>
          <a:ea typeface="Times New Roman"/>
          <a:cs typeface="Times New Roman"/>
          <a:sym typeface="Times New Roman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Times New Roman"/>
          <a:ea typeface="Times New Roman"/>
          <a:cs typeface="Times New Roman"/>
          <a:sym typeface="Times New Roman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Times New Roman"/>
          <a:ea typeface="Times New Roman"/>
          <a:cs typeface="Times New Roman"/>
          <a:sym typeface="Times New Roman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Times New Roman"/>
          <a:ea typeface="Times New Roman"/>
          <a:cs typeface="Times New Roman"/>
          <a:sym typeface="Times New Roman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Times New Roman"/>
          <a:ea typeface="Times New Roman"/>
          <a:cs typeface="Times New Roman"/>
          <a:sym typeface="Times New Roman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Times New Roman"/>
          <a:ea typeface="Times New Roman"/>
          <a:cs typeface="Times New Roman"/>
          <a:sym typeface="Times New Roman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Times New Roman"/>
          <a:ea typeface="Times New Roman"/>
          <a:cs typeface="Times New Roman"/>
          <a:sym typeface="Times New Roman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84666" y="1638300"/>
            <a:ext cx="12835468" cy="3302000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pPr lvl="0">
              <a:defRPr sz="1800"/>
            </a:pPr>
            <a:r>
              <a:rPr sz="6500"/>
              <a:t>Interactive Social Network Visualization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1270000" y="6210300"/>
            <a:ext cx="10464800" cy="1790700"/>
          </a:xfrm>
          <a:prstGeom prst="rect">
            <a:avLst/>
          </a:prstGeom>
        </p:spPr>
        <p:txBody>
          <a:bodyPr/>
          <a:lstStyle/>
          <a:p>
            <a:pPr lvl="0" algn="r">
              <a:defRPr sz="1800"/>
            </a:pPr>
            <a:r>
              <a:rPr sz="3200"/>
              <a:t>Lu Han</a:t>
            </a:r>
            <a:endParaRPr sz="3200"/>
          </a:p>
          <a:p>
            <a:pPr lvl="0" algn="r">
              <a:defRPr sz="1800"/>
            </a:pPr>
            <a:r>
              <a:rPr sz="3200"/>
              <a:t>Zilong Jiao</a:t>
            </a:r>
            <a:endParaRPr sz="3200"/>
          </a:p>
          <a:p>
            <a:pPr lvl="0" algn="r">
              <a:defRPr sz="1800"/>
            </a:pPr>
            <a:r>
              <a:rPr sz="3200"/>
              <a:t>Zhi Xing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os_homescreen_ico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55882" y="7478276"/>
            <a:ext cx="1476886" cy="147688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sp>
        <p:nvSpPr>
          <p:cNvPr id="62" name="Shape 62"/>
          <p:cNvSpPr/>
          <p:nvPr/>
        </p:nvSpPr>
        <p:spPr>
          <a:xfrm>
            <a:off x="8732824" y="3526318"/>
            <a:ext cx="2323002" cy="1413386"/>
          </a:xfrm>
          <a:prstGeom prst="roundRect">
            <a:avLst>
              <a:gd name="adj" fmla="val 24654"/>
            </a:avLst>
          </a:prstGeom>
          <a:ln w="63500">
            <a:solidFill>
              <a:srgbClr val="53585F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3585F"/>
                </a:solidFill>
              </a:rPr>
              <a:t>Crawler 1</a:t>
            </a:r>
          </a:p>
        </p:txBody>
      </p:sp>
      <p:sp>
        <p:nvSpPr>
          <p:cNvPr id="63" name="Shape 63"/>
          <p:cNvSpPr/>
          <p:nvPr/>
        </p:nvSpPr>
        <p:spPr>
          <a:xfrm>
            <a:off x="2659031" y="7510026"/>
            <a:ext cx="2323002" cy="1413386"/>
          </a:xfrm>
          <a:prstGeom prst="roundRect">
            <a:avLst>
              <a:gd name="adj" fmla="val 24654"/>
            </a:avLst>
          </a:prstGeom>
          <a:ln w="63500">
            <a:solidFill>
              <a:srgbClr val="53585F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3585F"/>
                </a:solidFill>
              </a:rPr>
              <a:t>Crawler 2</a:t>
            </a:r>
          </a:p>
        </p:txBody>
      </p:sp>
      <p:sp>
        <p:nvSpPr>
          <p:cNvPr id="64" name="Shape 64"/>
          <p:cNvSpPr/>
          <p:nvPr/>
        </p:nvSpPr>
        <p:spPr>
          <a:xfrm flipH="1">
            <a:off x="3900377" y="4672860"/>
            <a:ext cx="1" cy="2833859"/>
          </a:xfrm>
          <a:prstGeom prst="line">
            <a:avLst/>
          </a:prstGeom>
          <a:ln w="508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65" name="Shape 65"/>
          <p:cNvSpPr/>
          <p:nvPr/>
        </p:nvSpPr>
        <p:spPr>
          <a:xfrm flipH="1">
            <a:off x="3740686" y="4672860"/>
            <a:ext cx="1" cy="2833859"/>
          </a:xfrm>
          <a:prstGeom prst="line">
            <a:avLst/>
          </a:prstGeom>
          <a:ln w="50800">
            <a:solidFill>
              <a:srgbClr val="53585F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grpSp>
        <p:nvGrpSpPr>
          <p:cNvPr id="72" name="Group 72"/>
          <p:cNvGrpSpPr/>
          <p:nvPr/>
        </p:nvGrpSpPr>
        <p:grpSpPr>
          <a:xfrm>
            <a:off x="1353245" y="552354"/>
            <a:ext cx="4934574" cy="4934574"/>
            <a:chOff x="0" y="0"/>
            <a:chExt cx="4934572" cy="4934572"/>
          </a:xfrm>
        </p:grpSpPr>
        <p:grpSp>
          <p:nvGrpSpPr>
            <p:cNvPr id="69" name="Group 69"/>
            <p:cNvGrpSpPr/>
            <p:nvPr/>
          </p:nvGrpSpPr>
          <p:grpSpPr>
            <a:xfrm>
              <a:off x="0" y="0"/>
              <a:ext cx="4934573" cy="4934573"/>
              <a:chOff x="0" y="0"/>
              <a:chExt cx="4934572" cy="4934572"/>
            </a:xfrm>
          </p:grpSpPr>
          <p:pic>
            <p:nvPicPr>
              <p:cNvPr id="66" name="redis-300dpi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91005" y="3218377"/>
                <a:ext cx="2952563" cy="9847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</p:pic>
          <p:pic>
            <p:nvPicPr>
              <p:cNvPr id="67" name="687474703a2f2f6c696263696e6465722e6f72672f696d616765732f6c6f676f2e706e67.pn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719149" y="497549"/>
                <a:ext cx="3496275" cy="109819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68" name="Shape 68"/>
              <p:cNvSpPr/>
              <p:nvPr/>
            </p:nvSpPr>
            <p:spPr>
              <a:xfrm>
                <a:off x="0" y="0"/>
                <a:ext cx="4934573" cy="4934573"/>
              </a:xfrm>
              <a:prstGeom prst="roundRect">
                <a:avLst>
                  <a:gd name="adj" fmla="val 15000"/>
                </a:avLst>
              </a:prstGeom>
              <a:noFill/>
              <a:ln w="63500" cap="flat">
                <a:solidFill>
                  <a:srgbClr val="53585F"/>
                </a:solidFill>
                <a:prstDash val="solid"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70" name="Shape 70"/>
            <p:cNvSpPr/>
            <p:nvPr/>
          </p:nvSpPr>
          <p:spPr>
            <a:xfrm flipH="1">
              <a:off x="2547131" y="1890498"/>
              <a:ext cx="1" cy="1203353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2387440" y="1840721"/>
              <a:ext cx="1" cy="1203354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sp>
        <p:nvSpPr>
          <p:cNvPr id="73" name="Shape 73"/>
          <p:cNvSpPr/>
          <p:nvPr/>
        </p:nvSpPr>
        <p:spPr>
          <a:xfrm>
            <a:off x="5005600" y="8120874"/>
            <a:ext cx="4158465" cy="1"/>
          </a:xfrm>
          <a:prstGeom prst="line">
            <a:avLst/>
          </a:prstGeom>
          <a:ln w="508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4" name="Shape 74"/>
          <p:cNvSpPr/>
          <p:nvPr/>
        </p:nvSpPr>
        <p:spPr>
          <a:xfrm>
            <a:off x="5005600" y="8312564"/>
            <a:ext cx="4158465" cy="1"/>
          </a:xfrm>
          <a:prstGeom prst="line">
            <a:avLst/>
          </a:prstGeom>
          <a:ln w="50800">
            <a:solidFill>
              <a:srgbClr val="53585F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5" name="Shape 75"/>
          <p:cNvSpPr/>
          <p:nvPr/>
        </p:nvSpPr>
        <p:spPr>
          <a:xfrm>
            <a:off x="9974170" y="4943011"/>
            <a:ext cx="1" cy="2563708"/>
          </a:xfrm>
          <a:prstGeom prst="line">
            <a:avLst/>
          </a:prstGeom>
          <a:ln w="508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6" name="Shape 76"/>
          <p:cNvSpPr/>
          <p:nvPr/>
        </p:nvSpPr>
        <p:spPr>
          <a:xfrm>
            <a:off x="9814479" y="4943011"/>
            <a:ext cx="1" cy="2563708"/>
          </a:xfrm>
          <a:prstGeom prst="line">
            <a:avLst/>
          </a:prstGeom>
          <a:ln w="50800">
            <a:solidFill>
              <a:srgbClr val="53585F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7" name="Shape 77"/>
          <p:cNvSpPr/>
          <p:nvPr/>
        </p:nvSpPr>
        <p:spPr>
          <a:xfrm>
            <a:off x="5432596" y="4137165"/>
            <a:ext cx="3304474" cy="1"/>
          </a:xfrm>
          <a:prstGeom prst="line">
            <a:avLst/>
          </a:prstGeom>
          <a:ln w="508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8" name="Shape 78"/>
          <p:cNvSpPr/>
          <p:nvPr/>
        </p:nvSpPr>
        <p:spPr>
          <a:xfrm>
            <a:off x="5432596" y="4328857"/>
            <a:ext cx="3304474" cy="1"/>
          </a:xfrm>
          <a:prstGeom prst="line">
            <a:avLst/>
          </a:prstGeom>
          <a:ln w="50800">
            <a:solidFill>
              <a:srgbClr val="53585F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Distributed crawlers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952500" y="1992403"/>
            <a:ext cx="11099800" cy="6897597"/>
          </a:xfrm>
          <a:prstGeom prst="rect">
            <a:avLst/>
          </a:prstGeom>
        </p:spPr>
        <p:txBody>
          <a:bodyPr/>
          <a:lstStyle/>
          <a:p>
            <a:pPr lvl="0" marL="435609" indent="-435609" defTabSz="572516">
              <a:spcBef>
                <a:spcPts val="4100"/>
              </a:spcBef>
              <a:defRPr sz="1800"/>
            </a:pPr>
            <a:r>
              <a:rPr sz="3528"/>
              <a:t>Run the same python script</a:t>
            </a:r>
            <a:endParaRPr sz="3528"/>
          </a:p>
          <a:p>
            <a:pPr lvl="0" marL="435609" indent="-435609" defTabSz="572516">
              <a:spcBef>
                <a:spcPts val="4100"/>
              </a:spcBef>
              <a:defRPr sz="1800"/>
            </a:pPr>
            <a:r>
              <a:rPr sz="3528"/>
              <a:t>Keep checking Redis for requests</a:t>
            </a:r>
            <a:endParaRPr sz="3528"/>
          </a:p>
          <a:p>
            <a:pPr lvl="0" marL="435609" indent="-435609" defTabSz="572516">
              <a:spcBef>
                <a:spcPts val="4100"/>
              </a:spcBef>
              <a:defRPr sz="1800"/>
            </a:pPr>
            <a:r>
              <a:rPr sz="3528"/>
              <a:t>Get the neighbors of the requested user, and send everything to Redis</a:t>
            </a:r>
            <a:endParaRPr sz="3528"/>
          </a:p>
          <a:p>
            <a:pPr lvl="0" marL="435609" indent="-435609" defTabSz="572516">
              <a:spcBef>
                <a:spcPts val="4100"/>
              </a:spcBef>
              <a:defRPr sz="1800"/>
            </a:pPr>
            <a:r>
              <a:rPr sz="3528"/>
              <a:t>Use different OAuth authorizations</a:t>
            </a:r>
            <a:endParaRPr sz="3528"/>
          </a:p>
          <a:p>
            <a:pPr lvl="0" marL="435609" indent="-435609" defTabSz="572516">
              <a:spcBef>
                <a:spcPts val="4100"/>
              </a:spcBef>
              <a:defRPr sz="1800"/>
            </a:pPr>
            <a:r>
              <a:rPr sz="3528"/>
              <a:t>Can be added or removed at runtime</a:t>
            </a:r>
            <a:endParaRPr sz="3528"/>
          </a:p>
          <a:p>
            <a:pPr lvl="0" marL="435609" indent="-435609" defTabSz="572516">
              <a:spcBef>
                <a:spcPts val="4100"/>
              </a:spcBef>
              <a:defRPr sz="1800"/>
            </a:pPr>
            <a:r>
              <a:rPr sz="3528"/>
              <a:t>Allow parallel updates of different users and circumvention of rate limit</a:t>
            </a:r>
          </a:p>
        </p:txBody>
      </p:sp>
    </p:spTree>
  </p:cSld>
  <p:clrMapOvr>
    <a:masterClrMapping/>
  </p:clrMapOvr>
  <p:transition spd="slow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Communication channel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952500" y="1843518"/>
            <a:ext cx="11099800" cy="7151481"/>
          </a:xfrm>
          <a:prstGeom prst="rect">
            <a:avLst/>
          </a:prstGeom>
        </p:spPr>
        <p:txBody>
          <a:bodyPr/>
          <a:lstStyle/>
          <a:p>
            <a:pPr lvl="0" marL="337820" indent="-337820" defTabSz="443991">
              <a:spcBef>
                <a:spcPts val="3100"/>
              </a:spcBef>
              <a:defRPr sz="1800"/>
            </a:pPr>
            <a:r>
              <a:rPr sz="2736">
                <a:latin typeface="Consolas"/>
                <a:ea typeface="Consolas"/>
                <a:cs typeface="Consolas"/>
                <a:sym typeface="Consolas"/>
              </a:rPr>
              <a:t>update@request &lt;list&gt;</a:t>
            </a:r>
            <a:br>
              <a:rPr sz="2736"/>
            </a:br>
            <a:r>
              <a:rPr sz="2736">
                <a:solidFill>
                  <a:srgbClr val="0365C0"/>
                </a:solidFill>
              </a:rPr>
              <a:t>- cinder pushes usernames</a:t>
            </a:r>
            <a:br>
              <a:rPr sz="2736">
                <a:solidFill>
                  <a:srgbClr val="0365C0"/>
                </a:solidFill>
              </a:rPr>
            </a:br>
            <a:r>
              <a:rPr sz="2736">
                <a:solidFill>
                  <a:srgbClr val="0365C0"/>
                </a:solidFill>
              </a:rPr>
              <a:t>- crawlers pops them</a:t>
            </a:r>
            <a:endParaRPr sz="2736"/>
          </a:p>
          <a:p>
            <a:pPr lvl="0" marL="337820" indent="-337820" defTabSz="443991">
              <a:spcBef>
                <a:spcPts val="3100"/>
              </a:spcBef>
              <a:defRPr sz="1800"/>
            </a:pPr>
            <a:r>
              <a:rPr sz="2736">
                <a:latin typeface="Consolas"/>
                <a:ea typeface="Consolas"/>
                <a:cs typeface="Consolas"/>
                <a:sym typeface="Consolas"/>
              </a:rPr>
              <a:t>update@reply &lt;list&gt;</a:t>
            </a:r>
            <a:br>
              <a:rPr sz="2736"/>
            </a:br>
            <a:r>
              <a:rPr sz="2736">
                <a:solidFill>
                  <a:srgbClr val="0365C0"/>
                </a:solidFill>
              </a:rPr>
              <a:t>- crawler pushes usernames</a:t>
            </a:r>
            <a:br>
              <a:rPr sz="2736">
                <a:solidFill>
                  <a:srgbClr val="0365C0"/>
                </a:solidFill>
              </a:rPr>
            </a:br>
            <a:r>
              <a:rPr sz="2736">
                <a:solidFill>
                  <a:srgbClr val="0365C0"/>
                </a:solidFill>
              </a:rPr>
              <a:t>- cinder pops them</a:t>
            </a:r>
            <a:endParaRPr sz="2736"/>
          </a:p>
          <a:p>
            <a:pPr lvl="0" marL="337820" indent="-337820" defTabSz="443991">
              <a:spcBef>
                <a:spcPts val="3100"/>
              </a:spcBef>
              <a:defRPr sz="1800"/>
            </a:pPr>
            <a:r>
              <a:rPr sz="2736">
                <a:latin typeface="Consolas"/>
                <a:ea typeface="Consolas"/>
                <a:cs typeface="Consolas"/>
                <a:sym typeface="Consolas"/>
              </a:rPr>
              <a:t>list@username &lt;list&gt;</a:t>
            </a:r>
            <a:br>
              <a:rPr sz="2736"/>
            </a:br>
            <a:r>
              <a:rPr sz="2736">
                <a:solidFill>
                  <a:srgbClr val="0365C0"/>
                </a:solidFill>
              </a:rPr>
              <a:t>- adjacency lists</a:t>
            </a:r>
            <a:br>
              <a:rPr sz="2736">
                <a:solidFill>
                  <a:srgbClr val="0365C0"/>
                </a:solidFill>
              </a:rPr>
            </a:br>
            <a:r>
              <a:rPr sz="2736">
                <a:solidFill>
                  <a:srgbClr val="0365C0"/>
                </a:solidFill>
              </a:rPr>
              <a:t>- crawlers write</a:t>
            </a:r>
            <a:br>
              <a:rPr sz="2736">
                <a:solidFill>
                  <a:srgbClr val="0365C0"/>
                </a:solidFill>
              </a:rPr>
            </a:br>
            <a:r>
              <a:rPr sz="2736">
                <a:solidFill>
                  <a:srgbClr val="0365C0"/>
                </a:solidFill>
              </a:rPr>
              <a:t>- cinder reads</a:t>
            </a:r>
            <a:endParaRPr sz="2736"/>
          </a:p>
          <a:p>
            <a:pPr lvl="0" marL="337820" indent="-337820" defTabSz="443991">
              <a:spcBef>
                <a:spcPts val="3100"/>
              </a:spcBef>
              <a:defRPr sz="1800"/>
            </a:pPr>
            <a:r>
              <a:rPr sz="2736">
                <a:latin typeface="Consolas"/>
                <a:ea typeface="Consolas"/>
                <a:cs typeface="Consolas"/>
                <a:sym typeface="Consolas"/>
              </a:rPr>
              <a:t>info@username &lt;hashmap&gt; </a:t>
            </a:r>
            <a:br>
              <a:rPr sz="2736"/>
            </a:br>
            <a:r>
              <a:rPr sz="2736">
                <a:solidFill>
                  <a:srgbClr val="0365C0"/>
                </a:solidFill>
              </a:rPr>
              <a:t>- user profile</a:t>
            </a:r>
            <a:br>
              <a:rPr sz="2736">
                <a:solidFill>
                  <a:srgbClr val="0365C0"/>
                </a:solidFill>
              </a:rPr>
            </a:br>
            <a:r>
              <a:rPr sz="2736">
                <a:solidFill>
                  <a:srgbClr val="0365C0"/>
                </a:solidFill>
              </a:rPr>
              <a:t>- crawlers write</a:t>
            </a:r>
            <a:br>
              <a:rPr sz="2736">
                <a:solidFill>
                  <a:srgbClr val="0365C0"/>
                </a:solidFill>
              </a:rPr>
            </a:br>
            <a:r>
              <a:rPr sz="2736">
                <a:solidFill>
                  <a:srgbClr val="0365C0"/>
                </a:solidFill>
              </a:rPr>
              <a:t>- cinder reads</a:t>
            </a:r>
          </a:p>
        </p:txBody>
      </p:sp>
      <p:grpSp>
        <p:nvGrpSpPr>
          <p:cNvPr id="102" name="Group 102"/>
          <p:cNvGrpSpPr/>
          <p:nvPr/>
        </p:nvGrpSpPr>
        <p:grpSpPr>
          <a:xfrm>
            <a:off x="4637199" y="2933910"/>
            <a:ext cx="8306703" cy="5638380"/>
            <a:chOff x="0" y="0"/>
            <a:chExt cx="8306702" cy="5638379"/>
          </a:xfrm>
        </p:grpSpPr>
        <p:sp>
          <p:nvSpPr>
            <p:cNvPr id="85" name="Shape 85"/>
            <p:cNvSpPr/>
            <p:nvPr/>
          </p:nvSpPr>
          <p:spPr>
            <a:xfrm>
              <a:off x="0" y="2756722"/>
              <a:ext cx="1759507" cy="692801"/>
            </a:xfrm>
            <a:prstGeom prst="roundRect">
              <a:avLst>
                <a:gd name="adj" fmla="val 38096"/>
              </a:avLst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0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53585F"/>
                  </a:solidFill>
                </a:rPr>
                <a:t>Crawler</a:t>
              </a:r>
            </a:p>
          </p:txBody>
        </p:sp>
        <p:pic>
          <p:nvPicPr>
            <p:cNvPr id="86" name="redis-300dpi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34085" y="100798"/>
              <a:ext cx="2952563" cy="98474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87" name="Shape 87"/>
            <p:cNvSpPr/>
            <p:nvPr/>
          </p:nvSpPr>
          <p:spPr>
            <a:xfrm>
              <a:off x="2265729" y="0"/>
              <a:ext cx="3775245" cy="5638380"/>
            </a:xfrm>
            <a:prstGeom prst="roundRect">
              <a:avLst>
                <a:gd name="adj" fmla="val 19606"/>
              </a:avLst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88" name="687474703a2f2f6c696263696e6465722e6f72672f696d616765732f6c6f676f2e706e6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667455" y="2790627"/>
              <a:ext cx="1518990" cy="47711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89" name="Shape 89"/>
            <p:cNvSpPr/>
            <p:nvPr/>
          </p:nvSpPr>
          <p:spPr>
            <a:xfrm>
              <a:off x="2436964" y="1144680"/>
              <a:ext cx="3432775" cy="692801"/>
            </a:xfrm>
            <a:prstGeom prst="roundRect">
              <a:avLst>
                <a:gd name="adj" fmla="val 40764"/>
              </a:avLst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0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53585F"/>
                  </a:solidFill>
                </a:rPr>
                <a:t>update@request</a:t>
              </a:r>
            </a:p>
          </p:txBody>
        </p:sp>
        <p:sp>
          <p:nvSpPr>
            <p:cNvPr id="90" name="Shape 90"/>
            <p:cNvSpPr/>
            <p:nvPr/>
          </p:nvSpPr>
          <p:spPr>
            <a:xfrm>
              <a:off x="2436964" y="2208551"/>
              <a:ext cx="3432775" cy="739030"/>
            </a:xfrm>
            <a:prstGeom prst="roundRect">
              <a:avLst>
                <a:gd name="adj" fmla="val 38214"/>
              </a:avLst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0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53585F"/>
                  </a:solidFill>
                </a:rPr>
                <a:t>update@reply</a:t>
              </a:r>
            </a:p>
          </p:txBody>
        </p:sp>
        <p:sp>
          <p:nvSpPr>
            <p:cNvPr id="91" name="Shape 91"/>
            <p:cNvSpPr/>
            <p:nvPr/>
          </p:nvSpPr>
          <p:spPr>
            <a:xfrm>
              <a:off x="2436964" y="3318651"/>
              <a:ext cx="3432775" cy="739030"/>
            </a:xfrm>
            <a:prstGeom prst="roundRect">
              <a:avLst>
                <a:gd name="adj" fmla="val 38214"/>
              </a:avLst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0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53585F"/>
                  </a:solidFill>
                </a:rPr>
                <a:t>list@username</a:t>
              </a:r>
            </a:p>
          </p:txBody>
        </p:sp>
        <p:sp>
          <p:nvSpPr>
            <p:cNvPr id="92" name="Shape 92"/>
            <p:cNvSpPr/>
            <p:nvPr/>
          </p:nvSpPr>
          <p:spPr>
            <a:xfrm>
              <a:off x="2436964" y="4428751"/>
              <a:ext cx="3432775" cy="739030"/>
            </a:xfrm>
            <a:prstGeom prst="roundRect">
              <a:avLst>
                <a:gd name="adj" fmla="val 38214"/>
              </a:avLst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0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53585F"/>
                  </a:solidFill>
                </a:rPr>
                <a:t>info@username</a:t>
              </a:r>
            </a:p>
          </p:txBody>
        </p:sp>
        <p:sp>
          <p:nvSpPr>
            <p:cNvPr id="93" name="Shape 93"/>
            <p:cNvSpPr/>
            <p:nvPr/>
          </p:nvSpPr>
          <p:spPr>
            <a:xfrm>
              <a:off x="6547196" y="2756722"/>
              <a:ext cx="1759507" cy="692801"/>
            </a:xfrm>
            <a:prstGeom prst="roundRect">
              <a:avLst>
                <a:gd name="adj" fmla="val 38096"/>
              </a:avLst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cxnSp>
          <p:nvCxnSpPr>
            <p:cNvPr id="94" name="Connector 94"/>
            <p:cNvCxnSpPr>
              <a:stCxn id="93" idx="0"/>
              <a:endCxn id="87" idx="0"/>
            </p:cNvCxnSpPr>
            <p:nvPr/>
          </p:nvCxnSpPr>
          <p:spPr>
            <a:xfrm flipH="1" flipV="1">
              <a:off x="4153351" y="2819189"/>
              <a:ext cx="3273599" cy="283934"/>
            </a:xfrm>
            <a:prstGeom prst="straightConnector1">
              <a:avLst/>
            </a:prstGeom>
            <a:ln w="635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5" name="Connector 95"/>
            <p:cNvCxnSpPr>
              <a:stCxn id="87" idx="0"/>
              <a:endCxn id="85" idx="0"/>
            </p:cNvCxnSpPr>
            <p:nvPr/>
          </p:nvCxnSpPr>
          <p:spPr>
            <a:xfrm flipH="1">
              <a:off x="879753" y="2819189"/>
              <a:ext cx="3273599" cy="283934"/>
            </a:xfrm>
            <a:prstGeom prst="straightConnector1">
              <a:avLst/>
            </a:prstGeom>
            <a:ln w="635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6" name="Connector 96"/>
            <p:cNvCxnSpPr>
              <a:stCxn id="85" idx="0"/>
              <a:endCxn id="87" idx="0"/>
            </p:cNvCxnSpPr>
            <p:nvPr/>
          </p:nvCxnSpPr>
          <p:spPr>
            <a:xfrm flipV="1">
              <a:off x="879753" y="2819189"/>
              <a:ext cx="3273599" cy="283934"/>
            </a:xfrm>
            <a:prstGeom prst="straightConnector1">
              <a:avLst/>
            </a:prstGeom>
            <a:ln w="635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7" name="Connector 97"/>
            <p:cNvCxnSpPr>
              <a:stCxn id="87" idx="0"/>
              <a:endCxn id="93" idx="0"/>
            </p:cNvCxnSpPr>
            <p:nvPr/>
          </p:nvCxnSpPr>
          <p:spPr>
            <a:xfrm>
              <a:off x="4153351" y="2819189"/>
              <a:ext cx="3273599" cy="283934"/>
            </a:xfrm>
            <a:prstGeom prst="straightConnector1">
              <a:avLst/>
            </a:prstGeom>
            <a:ln w="635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8" name="Connector 98"/>
            <p:cNvCxnSpPr>
              <a:stCxn id="85" idx="0"/>
              <a:endCxn id="87" idx="0"/>
            </p:cNvCxnSpPr>
            <p:nvPr/>
          </p:nvCxnSpPr>
          <p:spPr>
            <a:xfrm flipV="1">
              <a:off x="879753" y="2819189"/>
              <a:ext cx="3273599" cy="283934"/>
            </a:xfrm>
            <a:prstGeom prst="straightConnector1">
              <a:avLst/>
            </a:prstGeom>
            <a:ln w="635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9" name="Connector 99"/>
            <p:cNvCxnSpPr>
              <a:stCxn id="85" idx="0"/>
              <a:endCxn id="87" idx="0"/>
            </p:cNvCxnSpPr>
            <p:nvPr/>
          </p:nvCxnSpPr>
          <p:spPr>
            <a:xfrm flipV="1">
              <a:off x="879753" y="2819189"/>
              <a:ext cx="3273599" cy="283934"/>
            </a:xfrm>
            <a:prstGeom prst="straightConnector1">
              <a:avLst/>
            </a:prstGeom>
            <a:ln w="635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100" name="Connector 100"/>
            <p:cNvCxnSpPr>
              <a:stCxn id="87" idx="0"/>
              <a:endCxn id="93" idx="0"/>
            </p:cNvCxnSpPr>
            <p:nvPr/>
          </p:nvCxnSpPr>
          <p:spPr>
            <a:xfrm>
              <a:off x="4153351" y="2819189"/>
              <a:ext cx="3273599" cy="283934"/>
            </a:xfrm>
            <a:prstGeom prst="straightConnector1">
              <a:avLst/>
            </a:prstGeom>
            <a:ln w="635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101" name="Connector 101"/>
            <p:cNvCxnSpPr>
              <a:stCxn id="87" idx="0"/>
              <a:endCxn id="93" idx="0"/>
            </p:cNvCxnSpPr>
            <p:nvPr/>
          </p:nvCxnSpPr>
          <p:spPr>
            <a:xfrm>
              <a:off x="4153351" y="2819189"/>
              <a:ext cx="3273599" cy="283934"/>
            </a:xfrm>
            <a:prstGeom prst="straightConnector1">
              <a:avLst/>
            </a:prstGeom>
            <a:ln w="635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</p:cxnSp>
      </p:grp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952500" y="444500"/>
            <a:ext cx="11099800" cy="246602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Cinder framework &amp;</a:t>
            </a:r>
            <a:br>
              <a:rPr sz="8000"/>
            </a:br>
            <a:r>
              <a:rPr sz="8000"/>
              <a:t>our implementation</a:t>
            </a:r>
          </a:p>
        </p:txBody>
      </p:sp>
      <p:grpSp>
        <p:nvGrpSpPr>
          <p:cNvPr id="114" name="Group 114"/>
          <p:cNvGrpSpPr/>
          <p:nvPr/>
        </p:nvGrpSpPr>
        <p:grpSpPr>
          <a:xfrm>
            <a:off x="4625348" y="3643427"/>
            <a:ext cx="3754104" cy="4219346"/>
            <a:chOff x="0" y="0"/>
            <a:chExt cx="3754102" cy="4219345"/>
          </a:xfrm>
        </p:grpSpPr>
        <p:sp>
          <p:nvSpPr>
            <p:cNvPr id="105" name="Shape 105"/>
            <p:cNvSpPr/>
            <p:nvPr/>
          </p:nvSpPr>
          <p:spPr>
            <a:xfrm>
              <a:off x="0" y="3462493"/>
              <a:ext cx="3754103" cy="756853"/>
            </a:xfrm>
            <a:prstGeom prst="rect">
              <a:avLst/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100">
                  <a:solidFill>
                    <a:srgbClr val="0365C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>
                  <a:solidFill>
                    <a:srgbClr val="0365C0"/>
                  </a:solidFill>
                </a:rPr>
                <a:t>SocialNetworkVisualization</a:t>
              </a:r>
            </a:p>
          </p:txBody>
        </p:sp>
        <p:sp>
          <p:nvSpPr>
            <p:cNvPr id="106" name="Shape 106"/>
            <p:cNvSpPr/>
            <p:nvPr/>
          </p:nvSpPr>
          <p:spPr>
            <a:xfrm>
              <a:off x="0" y="1731247"/>
              <a:ext cx="3754103" cy="756852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i="1"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AppNative</a:t>
              </a:r>
              <a:r>
                <a:rPr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 / </a:t>
              </a:r>
              <a:r>
                <a:rPr i="1"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AppBasic</a:t>
              </a:r>
            </a:p>
          </p:txBody>
        </p:sp>
        <p:sp>
          <p:nvSpPr>
            <p:cNvPr id="107" name="Shape 107"/>
            <p:cNvSpPr/>
            <p:nvPr/>
          </p:nvSpPr>
          <p:spPr>
            <a:xfrm>
              <a:off x="0" y="0"/>
              <a:ext cx="3754103" cy="756852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i="1"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100">
                  <a:solidFill>
                    <a:srgbClr val="53585F"/>
                  </a:solidFill>
                </a:rPr>
                <a:t>App</a:t>
              </a:r>
            </a:p>
          </p:txBody>
        </p:sp>
        <p:grpSp>
          <p:nvGrpSpPr>
            <p:cNvPr id="110" name="Group 110"/>
            <p:cNvGrpSpPr/>
            <p:nvPr/>
          </p:nvGrpSpPr>
          <p:grpSpPr>
            <a:xfrm>
              <a:off x="1739996" y="782446"/>
              <a:ext cx="274111" cy="923207"/>
              <a:chOff x="0" y="0"/>
              <a:chExt cx="274109" cy="923205"/>
            </a:xfrm>
          </p:grpSpPr>
          <p:sp>
            <p:nvSpPr>
              <p:cNvPr id="108" name="Shape 108"/>
              <p:cNvSpPr/>
              <p:nvPr/>
            </p:nvSpPr>
            <p:spPr>
              <a:xfrm flipV="1">
                <a:off x="137054" y="292331"/>
                <a:ext cx="1" cy="630875"/>
              </a:xfrm>
              <a:prstGeom prst="line">
                <a:avLst/>
              </a:prstGeom>
              <a:noFill/>
              <a:ln w="38100" cap="flat">
                <a:solidFill>
                  <a:srgbClr val="53585F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0" y="0"/>
                <a:ext cx="274110" cy="274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>
                <a:solidFill>
                  <a:srgbClr val="53585F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3" name="Group 113"/>
            <p:cNvGrpSpPr/>
            <p:nvPr/>
          </p:nvGrpSpPr>
          <p:grpSpPr>
            <a:xfrm>
              <a:off x="1739996" y="2529421"/>
              <a:ext cx="274111" cy="923207"/>
              <a:chOff x="0" y="0"/>
              <a:chExt cx="274109" cy="923205"/>
            </a:xfrm>
          </p:grpSpPr>
          <p:sp>
            <p:nvSpPr>
              <p:cNvPr id="111" name="Shape 111"/>
              <p:cNvSpPr/>
              <p:nvPr/>
            </p:nvSpPr>
            <p:spPr>
              <a:xfrm flipV="1">
                <a:off x="137054" y="277510"/>
                <a:ext cx="1" cy="645696"/>
              </a:xfrm>
              <a:prstGeom prst="line">
                <a:avLst/>
              </a:prstGeom>
              <a:noFill/>
              <a:ln w="38100" cap="flat">
                <a:solidFill>
                  <a:srgbClr val="53585F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0" y="0"/>
                <a:ext cx="274110" cy="274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>
                <a:solidFill>
                  <a:srgbClr val="53585F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1"/>
          <p:cNvGrpSpPr/>
          <p:nvPr/>
        </p:nvGrpSpPr>
        <p:grpSpPr>
          <a:xfrm>
            <a:off x="861402" y="1764927"/>
            <a:ext cx="11281996" cy="6802931"/>
            <a:chOff x="0" y="0"/>
            <a:chExt cx="11281994" cy="6802929"/>
          </a:xfrm>
        </p:grpSpPr>
        <p:cxnSp>
          <p:nvCxnSpPr>
            <p:cNvPr id="116" name="Connector 116"/>
            <p:cNvCxnSpPr>
              <a:stCxn id="121" idx="0"/>
              <a:endCxn id="128" idx="0"/>
            </p:cNvCxnSpPr>
            <p:nvPr/>
          </p:nvCxnSpPr>
          <p:spPr>
            <a:xfrm flipH="1">
              <a:off x="7683500" y="381000"/>
              <a:ext cx="2438400" cy="2590800"/>
            </a:xfrm>
            <a:prstGeom prst="bentConnector3">
              <a:avLst>
                <a:gd name="adj1" fmla="val 72916"/>
              </a:avLst>
            </a:prstGeom>
            <a:ln w="381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</p:cxnSp>
        <p:cxnSp>
          <p:nvCxnSpPr>
            <p:cNvPr id="117" name="Connector 117"/>
            <p:cNvCxnSpPr>
              <a:stCxn id="120" idx="0"/>
              <a:endCxn id="129" idx="0"/>
            </p:cNvCxnSpPr>
            <p:nvPr/>
          </p:nvCxnSpPr>
          <p:spPr>
            <a:xfrm>
              <a:off x="1168400" y="381000"/>
              <a:ext cx="2425700" cy="2590800"/>
            </a:xfrm>
            <a:prstGeom prst="bentConnector3">
              <a:avLst>
                <a:gd name="adj1" fmla="val 71727"/>
              </a:avLst>
            </a:prstGeom>
            <a:ln w="381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</p:cxnSp>
        <p:sp>
          <p:nvSpPr>
            <p:cNvPr id="118" name="Shape 118"/>
            <p:cNvSpPr/>
            <p:nvPr/>
          </p:nvSpPr>
          <p:spPr>
            <a:xfrm>
              <a:off x="4476434" y="4328117"/>
              <a:ext cx="2329126" cy="756852"/>
            </a:xfrm>
            <a:prstGeom prst="rect">
              <a:avLst/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100">
                  <a:solidFill>
                    <a:srgbClr val="0365C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>
                  <a:solidFill>
                    <a:srgbClr val="0365C0"/>
                  </a:solidFill>
                </a:rPr>
                <a:t>ParticleSystem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4476434" y="6046077"/>
              <a:ext cx="2329126" cy="756853"/>
            </a:xfrm>
            <a:prstGeom prst="rect">
              <a:avLst/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100">
                  <a:solidFill>
                    <a:srgbClr val="0365C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>
                  <a:solidFill>
                    <a:srgbClr val="0365C0"/>
                  </a:solidFill>
                </a:rPr>
                <a:t>Particle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0"/>
              <a:ext cx="2329125" cy="756852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>
                  <a:solidFill>
                    <a:srgbClr val="53585F"/>
                  </a:solidFill>
                </a:rPr>
                <a:t>InterfaceGl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8952869" y="0"/>
              <a:ext cx="2329126" cy="756852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>
                  <a:solidFill>
                    <a:srgbClr val="53585F"/>
                  </a:solidFill>
                </a:rPr>
                <a:t>redisContext</a:t>
              </a:r>
            </a:p>
          </p:txBody>
        </p:sp>
        <p:grpSp>
          <p:nvGrpSpPr>
            <p:cNvPr id="124" name="Group 124"/>
            <p:cNvGrpSpPr/>
            <p:nvPr/>
          </p:nvGrpSpPr>
          <p:grpSpPr>
            <a:xfrm>
              <a:off x="5490730" y="3379316"/>
              <a:ext cx="300535" cy="923207"/>
              <a:chOff x="0" y="0"/>
              <a:chExt cx="300533" cy="923205"/>
            </a:xfrm>
          </p:grpSpPr>
          <p:sp>
            <p:nvSpPr>
              <p:cNvPr id="122" name="Shape 122"/>
              <p:cNvSpPr/>
              <p:nvPr/>
            </p:nvSpPr>
            <p:spPr>
              <a:xfrm>
                <a:off x="0" y="0"/>
                <a:ext cx="300534" cy="300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noFill/>
              <a:ln w="38100" cap="flat">
                <a:solidFill>
                  <a:srgbClr val="0365C0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" name="Shape 123"/>
              <p:cNvSpPr/>
              <p:nvPr/>
            </p:nvSpPr>
            <p:spPr>
              <a:xfrm flipV="1">
                <a:off x="150266" y="264392"/>
                <a:ext cx="1" cy="658814"/>
              </a:xfrm>
              <a:prstGeom prst="line">
                <a:avLst/>
              </a:prstGeom>
              <a:noFill/>
              <a:ln w="38100" cap="flat">
                <a:solidFill>
                  <a:srgbClr val="0365C0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</p:grpSp>
        <p:grpSp>
          <p:nvGrpSpPr>
            <p:cNvPr id="127" name="Group 127"/>
            <p:cNvGrpSpPr/>
            <p:nvPr/>
          </p:nvGrpSpPr>
          <p:grpSpPr>
            <a:xfrm>
              <a:off x="5490730" y="5103919"/>
              <a:ext cx="300535" cy="923207"/>
              <a:chOff x="0" y="0"/>
              <a:chExt cx="300533" cy="923205"/>
            </a:xfrm>
          </p:grpSpPr>
          <p:sp>
            <p:nvSpPr>
              <p:cNvPr id="125" name="Shape 125"/>
              <p:cNvSpPr/>
              <p:nvPr/>
            </p:nvSpPr>
            <p:spPr>
              <a:xfrm>
                <a:off x="0" y="0"/>
                <a:ext cx="300534" cy="300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noFill/>
              <a:ln w="38100" cap="flat">
                <a:solidFill>
                  <a:srgbClr val="0365C0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" name="Shape 126"/>
              <p:cNvSpPr/>
              <p:nvPr/>
            </p:nvSpPr>
            <p:spPr>
              <a:xfrm flipV="1">
                <a:off x="150266" y="264392"/>
                <a:ext cx="1" cy="658814"/>
              </a:xfrm>
              <a:prstGeom prst="line">
                <a:avLst/>
              </a:prstGeom>
              <a:noFill/>
              <a:ln w="38100" cap="flat">
                <a:solidFill>
                  <a:srgbClr val="0365C0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</p:grpSp>
        <p:sp>
          <p:nvSpPr>
            <p:cNvPr id="128" name="Shape 128"/>
            <p:cNvSpPr/>
            <p:nvPr/>
          </p:nvSpPr>
          <p:spPr>
            <a:xfrm>
              <a:off x="7537701" y="2825029"/>
              <a:ext cx="300535" cy="30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9" name="Shape 129"/>
            <p:cNvSpPr/>
            <p:nvPr/>
          </p:nvSpPr>
          <p:spPr>
            <a:xfrm>
              <a:off x="3449765" y="2825029"/>
              <a:ext cx="300535" cy="30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2" name="Shape 142"/>
            <p:cNvSpPr/>
            <p:nvPr/>
          </p:nvSpPr>
          <p:spPr>
            <a:xfrm>
              <a:off x="6296660" y="3388359"/>
              <a:ext cx="746761" cy="2612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6917"/>
                  </a:lnTo>
                  <a:lnTo>
                    <a:pt x="21600" y="16917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0365C0"/>
              </a:solidFill>
              <a:prstDash val="sysDot"/>
              <a:miter lim="400000"/>
              <a:headEnd type="arrow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lvl="0"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4625348" y="899304"/>
            <a:ext cx="3754104" cy="4219346"/>
            <a:chOff x="0" y="0"/>
            <a:chExt cx="3754102" cy="4219345"/>
          </a:xfrm>
        </p:grpSpPr>
        <p:sp>
          <p:nvSpPr>
            <p:cNvPr id="132" name="Shape 132"/>
            <p:cNvSpPr/>
            <p:nvPr/>
          </p:nvSpPr>
          <p:spPr>
            <a:xfrm>
              <a:off x="0" y="3462493"/>
              <a:ext cx="3754103" cy="756853"/>
            </a:xfrm>
            <a:prstGeom prst="rect">
              <a:avLst/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100">
                  <a:solidFill>
                    <a:srgbClr val="0365C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>
                  <a:solidFill>
                    <a:srgbClr val="0365C0"/>
                  </a:solidFill>
                </a:rPr>
                <a:t>SocialNetworkVisualization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0" y="1731247"/>
              <a:ext cx="3754103" cy="756852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i="1"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AppNative</a:t>
              </a:r>
              <a:r>
                <a:rPr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 / </a:t>
              </a:r>
              <a:r>
                <a:rPr i="1"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AppBasic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0" y="0"/>
              <a:ext cx="3754103" cy="756852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i="1"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100">
                  <a:solidFill>
                    <a:srgbClr val="53585F"/>
                  </a:solidFill>
                </a:rPr>
                <a:t>App</a:t>
              </a:r>
            </a:p>
          </p:txBody>
        </p:sp>
        <p:grpSp>
          <p:nvGrpSpPr>
            <p:cNvPr id="137" name="Group 137"/>
            <p:cNvGrpSpPr/>
            <p:nvPr/>
          </p:nvGrpSpPr>
          <p:grpSpPr>
            <a:xfrm>
              <a:off x="1739996" y="782446"/>
              <a:ext cx="274111" cy="923207"/>
              <a:chOff x="0" y="0"/>
              <a:chExt cx="274109" cy="923205"/>
            </a:xfrm>
          </p:grpSpPr>
          <p:sp>
            <p:nvSpPr>
              <p:cNvPr id="135" name="Shape 135"/>
              <p:cNvSpPr/>
              <p:nvPr/>
            </p:nvSpPr>
            <p:spPr>
              <a:xfrm flipV="1">
                <a:off x="137054" y="292331"/>
                <a:ext cx="1" cy="630875"/>
              </a:xfrm>
              <a:prstGeom prst="line">
                <a:avLst/>
              </a:prstGeom>
              <a:noFill/>
              <a:ln w="38100" cap="flat">
                <a:solidFill>
                  <a:srgbClr val="53585F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0" y="0"/>
                <a:ext cx="274110" cy="274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>
                <a:solidFill>
                  <a:srgbClr val="53585F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40" name="Group 140"/>
            <p:cNvGrpSpPr/>
            <p:nvPr/>
          </p:nvGrpSpPr>
          <p:grpSpPr>
            <a:xfrm>
              <a:off x="1739996" y="2529421"/>
              <a:ext cx="274111" cy="923207"/>
              <a:chOff x="0" y="0"/>
              <a:chExt cx="274109" cy="923205"/>
            </a:xfrm>
          </p:grpSpPr>
          <p:sp>
            <p:nvSpPr>
              <p:cNvPr id="138" name="Shape 138"/>
              <p:cNvSpPr/>
              <p:nvPr/>
            </p:nvSpPr>
            <p:spPr>
              <a:xfrm flipV="1">
                <a:off x="137054" y="277510"/>
                <a:ext cx="1" cy="645696"/>
              </a:xfrm>
              <a:prstGeom prst="line">
                <a:avLst/>
              </a:prstGeom>
              <a:noFill/>
              <a:ln w="38100" cap="flat">
                <a:solidFill>
                  <a:srgbClr val="53585F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0" y="0"/>
                <a:ext cx="274110" cy="274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>
                <a:solidFill>
                  <a:srgbClr val="53585F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spd="slow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9"/>
          <p:cNvGrpSpPr/>
          <p:nvPr/>
        </p:nvGrpSpPr>
        <p:grpSpPr>
          <a:xfrm>
            <a:off x="861402" y="1764927"/>
            <a:ext cx="11281996" cy="6802930"/>
            <a:chOff x="0" y="0"/>
            <a:chExt cx="11281994" cy="6802928"/>
          </a:xfrm>
        </p:grpSpPr>
        <p:cxnSp>
          <p:nvCxnSpPr>
            <p:cNvPr id="144" name="Connector 144"/>
            <p:cNvCxnSpPr>
              <a:stCxn id="149" idx="0"/>
              <a:endCxn id="156" idx="0"/>
            </p:cNvCxnSpPr>
            <p:nvPr/>
          </p:nvCxnSpPr>
          <p:spPr>
            <a:xfrm flipH="1">
              <a:off x="7683500" y="381000"/>
              <a:ext cx="2438400" cy="2590800"/>
            </a:xfrm>
            <a:prstGeom prst="bentConnector3">
              <a:avLst>
                <a:gd name="adj1" fmla="val 72916"/>
              </a:avLst>
            </a:prstGeom>
            <a:ln w="381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</p:cxnSp>
        <p:cxnSp>
          <p:nvCxnSpPr>
            <p:cNvPr id="145" name="Connector 145"/>
            <p:cNvCxnSpPr>
              <a:stCxn id="148" idx="0"/>
              <a:endCxn id="157" idx="0"/>
            </p:cNvCxnSpPr>
            <p:nvPr/>
          </p:nvCxnSpPr>
          <p:spPr>
            <a:xfrm>
              <a:off x="1168400" y="381000"/>
              <a:ext cx="2425700" cy="2590800"/>
            </a:xfrm>
            <a:prstGeom prst="bentConnector3">
              <a:avLst>
                <a:gd name="adj1" fmla="val 71727"/>
              </a:avLst>
            </a:prstGeom>
            <a:ln w="381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</p:cxnSp>
        <p:sp>
          <p:nvSpPr>
            <p:cNvPr id="146" name="Shape 146"/>
            <p:cNvSpPr/>
            <p:nvPr/>
          </p:nvSpPr>
          <p:spPr>
            <a:xfrm>
              <a:off x="4476434" y="4328117"/>
              <a:ext cx="2329126" cy="756852"/>
            </a:xfrm>
            <a:prstGeom prst="rect">
              <a:avLst/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100">
                  <a:solidFill>
                    <a:srgbClr val="0365C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>
                  <a:solidFill>
                    <a:srgbClr val="0365C0"/>
                  </a:solidFill>
                </a:rPr>
                <a:t>ParticleSystem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4476434" y="6046077"/>
              <a:ext cx="2329126" cy="756852"/>
            </a:xfrm>
            <a:prstGeom prst="rect">
              <a:avLst/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100">
                  <a:solidFill>
                    <a:srgbClr val="0365C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>
                  <a:solidFill>
                    <a:srgbClr val="0365C0"/>
                  </a:solidFill>
                </a:rPr>
                <a:t>Particle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0" y="0"/>
              <a:ext cx="2329125" cy="756852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>
                  <a:solidFill>
                    <a:srgbClr val="53585F"/>
                  </a:solidFill>
                </a:rPr>
                <a:t>InterfaceGl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8952869" y="0"/>
              <a:ext cx="2329126" cy="756852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>
                  <a:solidFill>
                    <a:srgbClr val="53585F"/>
                  </a:solidFill>
                </a:rPr>
                <a:t>redisContext</a:t>
              </a:r>
            </a:p>
          </p:txBody>
        </p:sp>
        <p:grpSp>
          <p:nvGrpSpPr>
            <p:cNvPr id="152" name="Group 152"/>
            <p:cNvGrpSpPr/>
            <p:nvPr/>
          </p:nvGrpSpPr>
          <p:grpSpPr>
            <a:xfrm>
              <a:off x="5490730" y="3379316"/>
              <a:ext cx="300535" cy="923207"/>
              <a:chOff x="0" y="0"/>
              <a:chExt cx="300533" cy="923205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0" y="0"/>
                <a:ext cx="300534" cy="300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noFill/>
              <a:ln w="38100" cap="flat">
                <a:solidFill>
                  <a:srgbClr val="0365C0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1" name="Shape 151"/>
              <p:cNvSpPr/>
              <p:nvPr/>
            </p:nvSpPr>
            <p:spPr>
              <a:xfrm flipV="1">
                <a:off x="150266" y="264392"/>
                <a:ext cx="1" cy="658814"/>
              </a:xfrm>
              <a:prstGeom prst="line">
                <a:avLst/>
              </a:prstGeom>
              <a:noFill/>
              <a:ln w="38100" cap="flat">
                <a:solidFill>
                  <a:srgbClr val="0365C0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</p:grpSp>
        <p:grpSp>
          <p:nvGrpSpPr>
            <p:cNvPr id="155" name="Group 155"/>
            <p:cNvGrpSpPr/>
            <p:nvPr/>
          </p:nvGrpSpPr>
          <p:grpSpPr>
            <a:xfrm>
              <a:off x="5490730" y="5103919"/>
              <a:ext cx="300535" cy="923207"/>
              <a:chOff x="0" y="0"/>
              <a:chExt cx="300533" cy="923205"/>
            </a:xfrm>
          </p:grpSpPr>
          <p:sp>
            <p:nvSpPr>
              <p:cNvPr id="153" name="Shape 153"/>
              <p:cNvSpPr/>
              <p:nvPr/>
            </p:nvSpPr>
            <p:spPr>
              <a:xfrm>
                <a:off x="0" y="0"/>
                <a:ext cx="300534" cy="300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noFill/>
              <a:ln w="38100" cap="flat">
                <a:solidFill>
                  <a:srgbClr val="0365C0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4" name="Shape 154"/>
              <p:cNvSpPr/>
              <p:nvPr/>
            </p:nvSpPr>
            <p:spPr>
              <a:xfrm flipV="1">
                <a:off x="150266" y="264392"/>
                <a:ext cx="1" cy="658814"/>
              </a:xfrm>
              <a:prstGeom prst="line">
                <a:avLst/>
              </a:prstGeom>
              <a:noFill/>
              <a:ln w="38100" cap="flat">
                <a:solidFill>
                  <a:srgbClr val="0365C0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</p:grpSp>
        <p:sp>
          <p:nvSpPr>
            <p:cNvPr id="156" name="Shape 156"/>
            <p:cNvSpPr/>
            <p:nvPr/>
          </p:nvSpPr>
          <p:spPr>
            <a:xfrm>
              <a:off x="7537701" y="2825029"/>
              <a:ext cx="300535" cy="30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3449765" y="2825029"/>
              <a:ext cx="300535" cy="30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9" name="Shape 179"/>
            <p:cNvSpPr/>
            <p:nvPr/>
          </p:nvSpPr>
          <p:spPr>
            <a:xfrm>
              <a:off x="6296660" y="3388359"/>
              <a:ext cx="746761" cy="2612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6917"/>
                  </a:lnTo>
                  <a:lnTo>
                    <a:pt x="21600" y="16917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0365C0"/>
              </a:solidFill>
              <a:prstDash val="sysDot"/>
              <a:miter lim="400000"/>
              <a:headEnd type="arrow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lvl="0"/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861402" y="6319659"/>
            <a:ext cx="11281996" cy="2248198"/>
            <a:chOff x="0" y="0"/>
            <a:chExt cx="11281994" cy="2248196"/>
          </a:xfrm>
        </p:grpSpPr>
        <p:sp>
          <p:nvSpPr>
            <p:cNvPr id="160" name="Shape 160"/>
            <p:cNvSpPr/>
            <p:nvPr/>
          </p:nvSpPr>
          <p:spPr>
            <a:xfrm>
              <a:off x="0" y="0"/>
              <a:ext cx="2329125" cy="756852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>
                  <a:solidFill>
                    <a:srgbClr val="53585F"/>
                  </a:solidFill>
                </a:rPr>
                <a:t>Color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0" y="1491345"/>
              <a:ext cx="2329125" cy="756852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>
                  <a:solidFill>
                    <a:srgbClr val="53585F"/>
                  </a:solidFill>
                </a:rPr>
                <a:t>Texture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8952869" y="1491345"/>
              <a:ext cx="2329126" cy="756852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>
                  <a:solidFill>
                    <a:srgbClr val="53585F"/>
                  </a:solidFill>
                </a:rPr>
                <a:t>Vec2</a:t>
              </a:r>
            </a:p>
          </p:txBody>
        </p:sp>
        <p:cxnSp>
          <p:nvCxnSpPr>
            <p:cNvPr id="163" name="Connector 163"/>
            <p:cNvCxnSpPr>
              <a:stCxn id="160" idx="0"/>
              <a:endCxn id="164" idx="0"/>
            </p:cNvCxnSpPr>
            <p:nvPr/>
          </p:nvCxnSpPr>
          <p:spPr>
            <a:xfrm>
              <a:off x="1168400" y="381000"/>
              <a:ext cx="3149600" cy="1485900"/>
            </a:xfrm>
            <a:prstGeom prst="bentConnector3">
              <a:avLst>
                <a:gd name="adj1" fmla="val 69354"/>
              </a:avLst>
            </a:prstGeom>
            <a:ln w="381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</p:cxnSp>
        <p:sp>
          <p:nvSpPr>
            <p:cNvPr id="164" name="Shape 164"/>
            <p:cNvSpPr/>
            <p:nvPr/>
          </p:nvSpPr>
          <p:spPr>
            <a:xfrm>
              <a:off x="4161756" y="1719504"/>
              <a:ext cx="300535" cy="30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6834703" y="1719504"/>
              <a:ext cx="300535" cy="30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2327542" y="1882471"/>
              <a:ext cx="1831197" cy="1"/>
            </a:xfrm>
            <a:prstGeom prst="line">
              <a:avLst/>
            </a:prstGeom>
            <a:noFill/>
            <a:ln w="381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67" name="Shape 167"/>
            <p:cNvSpPr/>
            <p:nvPr/>
          </p:nvSpPr>
          <p:spPr>
            <a:xfrm flipV="1">
              <a:off x="7108256" y="1869771"/>
              <a:ext cx="1846196" cy="1"/>
            </a:xfrm>
            <a:prstGeom prst="line">
              <a:avLst/>
            </a:prstGeom>
            <a:noFill/>
            <a:ln w="381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178" name="Group 178"/>
          <p:cNvGrpSpPr/>
          <p:nvPr/>
        </p:nvGrpSpPr>
        <p:grpSpPr>
          <a:xfrm>
            <a:off x="4625348" y="899304"/>
            <a:ext cx="3754104" cy="4219346"/>
            <a:chOff x="0" y="0"/>
            <a:chExt cx="3754102" cy="4219345"/>
          </a:xfrm>
        </p:grpSpPr>
        <p:sp>
          <p:nvSpPr>
            <p:cNvPr id="169" name="Shape 169"/>
            <p:cNvSpPr/>
            <p:nvPr/>
          </p:nvSpPr>
          <p:spPr>
            <a:xfrm>
              <a:off x="0" y="3462493"/>
              <a:ext cx="3754103" cy="756853"/>
            </a:xfrm>
            <a:prstGeom prst="rect">
              <a:avLst/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100">
                  <a:solidFill>
                    <a:srgbClr val="0365C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>
                  <a:solidFill>
                    <a:srgbClr val="0365C0"/>
                  </a:solidFill>
                </a:rPr>
                <a:t>SocialNetworkVisualization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0" y="1731247"/>
              <a:ext cx="3754103" cy="756852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i="1"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AppNative</a:t>
              </a:r>
              <a:r>
                <a:rPr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 / </a:t>
              </a:r>
              <a:r>
                <a:rPr i="1"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AppBasic</a:t>
              </a:r>
            </a:p>
          </p:txBody>
        </p:sp>
        <p:sp>
          <p:nvSpPr>
            <p:cNvPr id="171" name="Shape 171"/>
            <p:cNvSpPr/>
            <p:nvPr/>
          </p:nvSpPr>
          <p:spPr>
            <a:xfrm>
              <a:off x="0" y="0"/>
              <a:ext cx="3754103" cy="756852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i="1" sz="2100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100">
                  <a:solidFill>
                    <a:srgbClr val="53585F"/>
                  </a:solidFill>
                </a:rPr>
                <a:t>App</a:t>
              </a:r>
            </a:p>
          </p:txBody>
        </p:sp>
        <p:grpSp>
          <p:nvGrpSpPr>
            <p:cNvPr id="174" name="Group 174"/>
            <p:cNvGrpSpPr/>
            <p:nvPr/>
          </p:nvGrpSpPr>
          <p:grpSpPr>
            <a:xfrm>
              <a:off x="1739996" y="782446"/>
              <a:ext cx="274111" cy="923207"/>
              <a:chOff x="0" y="0"/>
              <a:chExt cx="274109" cy="923205"/>
            </a:xfrm>
          </p:grpSpPr>
          <p:sp>
            <p:nvSpPr>
              <p:cNvPr id="172" name="Shape 172"/>
              <p:cNvSpPr/>
              <p:nvPr/>
            </p:nvSpPr>
            <p:spPr>
              <a:xfrm flipV="1">
                <a:off x="137054" y="292331"/>
                <a:ext cx="1" cy="630875"/>
              </a:xfrm>
              <a:prstGeom prst="line">
                <a:avLst/>
              </a:prstGeom>
              <a:noFill/>
              <a:ln w="38100" cap="flat">
                <a:solidFill>
                  <a:srgbClr val="53585F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0" y="0"/>
                <a:ext cx="274110" cy="274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>
                <a:solidFill>
                  <a:srgbClr val="53585F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77" name="Group 177"/>
            <p:cNvGrpSpPr/>
            <p:nvPr/>
          </p:nvGrpSpPr>
          <p:grpSpPr>
            <a:xfrm>
              <a:off x="1739996" y="2529421"/>
              <a:ext cx="274111" cy="923207"/>
              <a:chOff x="0" y="0"/>
              <a:chExt cx="274109" cy="923205"/>
            </a:xfrm>
          </p:grpSpPr>
          <p:sp>
            <p:nvSpPr>
              <p:cNvPr id="175" name="Shape 175"/>
              <p:cNvSpPr/>
              <p:nvPr/>
            </p:nvSpPr>
            <p:spPr>
              <a:xfrm flipV="1">
                <a:off x="137054" y="277510"/>
                <a:ext cx="1" cy="645696"/>
              </a:xfrm>
              <a:prstGeom prst="line">
                <a:avLst/>
              </a:prstGeom>
              <a:noFill/>
              <a:ln w="38100" cap="flat">
                <a:solidFill>
                  <a:srgbClr val="53585F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0" y="0"/>
                <a:ext cx="274110" cy="274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>
                <a:solidFill>
                  <a:srgbClr val="53585F"/>
                </a:solidFill>
                <a:prstDash val="solid"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spd="slow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3"/>
          <p:cNvGrpSpPr/>
          <p:nvPr/>
        </p:nvGrpSpPr>
        <p:grpSpPr>
          <a:xfrm>
            <a:off x="4721104" y="808819"/>
            <a:ext cx="3562592" cy="8135962"/>
            <a:chOff x="593604" y="0"/>
            <a:chExt cx="3562591" cy="8135961"/>
          </a:xfrm>
        </p:grpSpPr>
        <p:sp>
          <p:nvSpPr>
            <p:cNvPr id="181" name="Shape 181"/>
            <p:cNvSpPr/>
            <p:nvPr/>
          </p:nvSpPr>
          <p:spPr>
            <a:xfrm>
              <a:off x="593604" y="0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53585F"/>
                  </a:solidFill>
                </a:rPr>
                <a:t>prepareSettings()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593604" y="1475822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setup</a:t>
              </a:r>
              <a:r>
                <a:rPr sz="24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()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593604" y="2946376"/>
              <a:ext cx="3562592" cy="756853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365C0"/>
                  </a:solidFill>
                </a:rPr>
                <a:t>EventHandlers</a:t>
              </a:r>
            </a:p>
          </p:txBody>
        </p:sp>
        <p:sp>
          <p:nvSpPr>
            <p:cNvPr id="184" name="Shape 184"/>
            <p:cNvSpPr/>
            <p:nvPr/>
          </p:nvSpPr>
          <p:spPr>
            <a:xfrm>
              <a:off x="593604" y="4427466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365C0"/>
                  </a:solidFill>
                </a:rPr>
                <a:t>update()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593604" y="5903288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365C0"/>
                  </a:solidFill>
                </a:rPr>
                <a:t>draw()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593604" y="7379110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53585F"/>
                  </a:solidFill>
                </a:rPr>
                <a:t>shutdown()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2374900" y="792787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2374900" y="2268609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89" name="Shape 189"/>
            <p:cNvSpPr/>
            <p:nvPr/>
          </p:nvSpPr>
          <p:spPr>
            <a:xfrm>
              <a:off x="2374899" y="3744431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90" name="Shape 190"/>
            <p:cNvSpPr/>
            <p:nvPr/>
          </p:nvSpPr>
          <p:spPr>
            <a:xfrm>
              <a:off x="2374900" y="5220253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2374899" y="6696075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cxnSp>
          <p:nvCxnSpPr>
            <p:cNvPr id="192" name="Connector 192"/>
            <p:cNvCxnSpPr>
              <a:stCxn id="185" idx="0"/>
              <a:endCxn id="183" idx="0"/>
            </p:cNvCxnSpPr>
            <p:nvPr/>
          </p:nvCxnSpPr>
          <p:spPr>
            <a:xfrm flipV="1">
              <a:off x="2374900" y="3327400"/>
              <a:ext cx="12700" cy="2959100"/>
            </a:xfrm>
            <a:prstGeom prst="bentConnector3">
              <a:avLst>
                <a:gd name="adj1" fmla="val -18700000"/>
              </a:avLst>
            </a:prstGeom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</p:cxnSp>
      </p:grpSp>
    </p:spTree>
  </p:cSld>
  <p:clrMapOvr>
    <a:masterClrMapping/>
  </p:clrMapOvr>
  <p:transition spd="slow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207"/>
          <p:cNvGrpSpPr/>
          <p:nvPr/>
        </p:nvGrpSpPr>
        <p:grpSpPr>
          <a:xfrm>
            <a:off x="4721104" y="808819"/>
            <a:ext cx="3562592" cy="8135962"/>
            <a:chOff x="593604" y="0"/>
            <a:chExt cx="3562591" cy="8135961"/>
          </a:xfrm>
        </p:grpSpPr>
        <p:sp>
          <p:nvSpPr>
            <p:cNvPr id="195" name="Shape 195"/>
            <p:cNvSpPr/>
            <p:nvPr/>
          </p:nvSpPr>
          <p:spPr>
            <a:xfrm>
              <a:off x="593604" y="0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53585F"/>
                  </a:solidFill>
                </a:rPr>
                <a:t>prepareSettings()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3604" y="1475822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setup</a:t>
              </a:r>
              <a:r>
                <a:rPr sz="24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()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593604" y="2946376"/>
              <a:ext cx="3562592" cy="756853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365C0"/>
                  </a:solidFill>
                </a:rPr>
                <a:t>EventHandlers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593604" y="4427466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365C0"/>
                  </a:solidFill>
                </a:rPr>
                <a:t>update()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593604" y="5903288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365C0"/>
                  </a:solidFill>
                </a:rPr>
                <a:t>draw()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593604" y="7379110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53585F"/>
                  </a:solidFill>
                </a:rPr>
                <a:t>shutdown()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2374900" y="792787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2374900" y="2268609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2374899" y="3744431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04" name="Shape 204"/>
            <p:cNvSpPr/>
            <p:nvPr/>
          </p:nvSpPr>
          <p:spPr>
            <a:xfrm>
              <a:off x="2374900" y="5220253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2374899" y="6696075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cxnSp>
          <p:nvCxnSpPr>
            <p:cNvPr id="206" name="Connector 206"/>
            <p:cNvCxnSpPr>
              <a:stCxn id="199" idx="0"/>
              <a:endCxn id="197" idx="0"/>
            </p:cNvCxnSpPr>
            <p:nvPr/>
          </p:nvCxnSpPr>
          <p:spPr>
            <a:xfrm flipV="1">
              <a:off x="2374900" y="3327400"/>
              <a:ext cx="12700" cy="2959100"/>
            </a:xfrm>
            <a:prstGeom prst="bentConnector3">
              <a:avLst>
                <a:gd name="adj1" fmla="val -18700000"/>
              </a:avLst>
            </a:prstGeom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208" name="Shape 208"/>
          <p:cNvSpPr/>
          <p:nvPr/>
        </p:nvSpPr>
        <p:spPr>
          <a:xfrm>
            <a:off x="418982" y="608174"/>
            <a:ext cx="4198145" cy="2807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9" y="0"/>
                </a:moveTo>
                <a:cubicBezTo>
                  <a:pt x="721" y="0"/>
                  <a:pt x="0" y="1078"/>
                  <a:pt x="0" y="2406"/>
                </a:cubicBezTo>
                <a:lnTo>
                  <a:pt x="0" y="19194"/>
                </a:lnTo>
                <a:cubicBezTo>
                  <a:pt x="0" y="20522"/>
                  <a:pt x="721" y="21600"/>
                  <a:pt x="1609" y="21600"/>
                </a:cubicBezTo>
                <a:lnTo>
                  <a:pt x="17151" y="21600"/>
                </a:lnTo>
                <a:cubicBezTo>
                  <a:pt x="18039" y="21600"/>
                  <a:pt x="18760" y="20522"/>
                  <a:pt x="18760" y="19194"/>
                </a:cubicBezTo>
                <a:lnTo>
                  <a:pt x="18760" y="15648"/>
                </a:lnTo>
                <a:lnTo>
                  <a:pt x="21600" y="15831"/>
                </a:lnTo>
                <a:lnTo>
                  <a:pt x="18760" y="13541"/>
                </a:lnTo>
                <a:lnTo>
                  <a:pt x="18760" y="2406"/>
                </a:lnTo>
                <a:cubicBezTo>
                  <a:pt x="18760" y="1078"/>
                  <a:pt x="18039" y="0"/>
                  <a:pt x="17151" y="0"/>
                </a:cubicBezTo>
                <a:lnTo>
                  <a:pt x="1609" y="0"/>
                </a:lnTo>
                <a:close/>
              </a:path>
            </a:pathLst>
          </a:custGeom>
          <a:ln w="38100">
            <a:solidFill>
              <a:srgbClr val="0365C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marL="228600" indent="-228600" algn="l">
              <a:buSzPct val="100000"/>
              <a:buChar char="-"/>
              <a:defRPr sz="1800"/>
            </a:pPr>
            <a:r>
              <a:rPr sz="2400">
                <a:solidFill>
                  <a:srgbClr val="0365C0"/>
                </a:solidFill>
              </a:rPr>
              <a:t>parse arguments</a:t>
            </a:r>
            <a:endParaRPr sz="2400">
              <a:solidFill>
                <a:srgbClr val="0365C0"/>
              </a:solidFill>
            </a:endParaRPr>
          </a:p>
          <a:p>
            <a:pPr lvl="0" marL="228600" indent="-228600" algn="l">
              <a:buSzPct val="100000"/>
              <a:buChar char="-"/>
              <a:defRPr sz="1800"/>
            </a:pPr>
            <a:r>
              <a:rPr sz="2400">
                <a:solidFill>
                  <a:srgbClr val="0365C0"/>
                </a:solidFill>
              </a:rPr>
              <a:t>create textbox</a:t>
            </a:r>
            <a:endParaRPr sz="2400">
              <a:solidFill>
                <a:srgbClr val="0365C0"/>
              </a:solidFill>
            </a:endParaRPr>
          </a:p>
          <a:p>
            <a:pPr lvl="0" marL="228600" indent="-228600" algn="l">
              <a:buSzPct val="100000"/>
              <a:buChar char="-"/>
              <a:defRPr sz="1800"/>
            </a:pPr>
            <a:r>
              <a:rPr sz="2400">
                <a:solidFill>
                  <a:srgbClr val="0365C0"/>
                </a:solidFill>
              </a:rPr>
              <a:t>connect to Redis</a:t>
            </a:r>
            <a:endParaRPr sz="2400">
              <a:solidFill>
                <a:srgbClr val="0365C0"/>
              </a:solidFill>
            </a:endParaRPr>
          </a:p>
          <a:p>
            <a:pPr lvl="0" marL="228600" indent="-228600" algn="l">
              <a:buSzPct val="100000"/>
              <a:buChar char="-"/>
              <a:defRPr sz="1800"/>
            </a:pPr>
            <a:r>
              <a:rPr sz="2400">
                <a:solidFill>
                  <a:srgbClr val="0365C0"/>
                </a:solidFill>
              </a:rPr>
              <a:t>send update request for the focused account to Redis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 222"/>
          <p:cNvGrpSpPr/>
          <p:nvPr/>
        </p:nvGrpSpPr>
        <p:grpSpPr>
          <a:xfrm>
            <a:off x="4721104" y="808819"/>
            <a:ext cx="3562592" cy="8135962"/>
            <a:chOff x="593604" y="0"/>
            <a:chExt cx="3562591" cy="8135961"/>
          </a:xfrm>
        </p:grpSpPr>
        <p:sp>
          <p:nvSpPr>
            <p:cNvPr id="210" name="Shape 210"/>
            <p:cNvSpPr/>
            <p:nvPr/>
          </p:nvSpPr>
          <p:spPr>
            <a:xfrm>
              <a:off x="593604" y="0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53585F"/>
                  </a:solidFill>
                </a:rPr>
                <a:t>prepareSettings()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593604" y="1475822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setup</a:t>
              </a:r>
              <a:r>
                <a:rPr sz="24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()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593604" y="2946376"/>
              <a:ext cx="3562592" cy="756853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365C0"/>
                  </a:solidFill>
                </a:rPr>
                <a:t>EventHandlers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593604" y="4427466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365C0"/>
                  </a:solidFill>
                </a:rPr>
                <a:t>update()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593604" y="5903288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365C0"/>
                  </a:solidFill>
                </a:rPr>
                <a:t>draw()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593604" y="7379110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53585F"/>
                  </a:solidFill>
                </a:rPr>
                <a:t>shutdown()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2374900" y="792787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2374900" y="2268609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2374899" y="3744431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19" name="Shape 219"/>
            <p:cNvSpPr/>
            <p:nvPr/>
          </p:nvSpPr>
          <p:spPr>
            <a:xfrm>
              <a:off x="2374900" y="5220253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20" name="Shape 220"/>
            <p:cNvSpPr/>
            <p:nvPr/>
          </p:nvSpPr>
          <p:spPr>
            <a:xfrm>
              <a:off x="2374899" y="6696075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cxnSp>
          <p:nvCxnSpPr>
            <p:cNvPr id="221" name="Connector 221"/>
            <p:cNvCxnSpPr>
              <a:stCxn id="214" idx="0"/>
              <a:endCxn id="212" idx="0"/>
            </p:cNvCxnSpPr>
            <p:nvPr/>
          </p:nvCxnSpPr>
          <p:spPr>
            <a:xfrm flipV="1">
              <a:off x="2374900" y="3327400"/>
              <a:ext cx="12700" cy="2959100"/>
            </a:xfrm>
            <a:prstGeom prst="bentConnector3">
              <a:avLst>
                <a:gd name="adj1" fmla="val -18700000"/>
              </a:avLst>
            </a:prstGeom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223" name="Shape 223"/>
          <p:cNvSpPr/>
          <p:nvPr/>
        </p:nvSpPr>
        <p:spPr>
          <a:xfrm>
            <a:off x="8298974" y="2138181"/>
            <a:ext cx="4371976" cy="1772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86" y="0"/>
                </a:moveTo>
                <a:cubicBezTo>
                  <a:pt x="1933" y="0"/>
                  <a:pt x="1241" y="1707"/>
                  <a:pt x="1241" y="3811"/>
                </a:cubicBezTo>
                <a:lnTo>
                  <a:pt x="1241" y="13581"/>
                </a:lnTo>
                <a:cubicBezTo>
                  <a:pt x="1241" y="15527"/>
                  <a:pt x="1835" y="17108"/>
                  <a:pt x="2598" y="17339"/>
                </a:cubicBezTo>
                <a:lnTo>
                  <a:pt x="0" y="21600"/>
                </a:lnTo>
                <a:lnTo>
                  <a:pt x="6118" y="17387"/>
                </a:lnTo>
                <a:lnTo>
                  <a:pt x="20055" y="17387"/>
                </a:lnTo>
                <a:cubicBezTo>
                  <a:pt x="20908" y="17387"/>
                  <a:pt x="21600" y="15686"/>
                  <a:pt x="21600" y="13581"/>
                </a:cubicBezTo>
                <a:lnTo>
                  <a:pt x="21600" y="3811"/>
                </a:lnTo>
                <a:cubicBezTo>
                  <a:pt x="21600" y="1707"/>
                  <a:pt x="20908" y="0"/>
                  <a:pt x="20055" y="0"/>
                </a:cubicBezTo>
                <a:lnTo>
                  <a:pt x="2786" y="0"/>
                </a:lnTo>
                <a:close/>
              </a:path>
            </a:pathLst>
          </a:custGeom>
          <a:ln w="38100">
            <a:solidFill>
              <a:srgbClr val="0365C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>
              <a:defRPr sz="1800"/>
            </a:pPr>
            <a:r>
              <a:rPr sz="24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mouseUp()</a:t>
            </a:r>
            <a:endParaRPr sz="24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28600" indent="-228600" algn="l">
              <a:buSzPct val="100000"/>
              <a:buChar char="-"/>
              <a:defRPr sz="1800"/>
            </a:pPr>
            <a:r>
              <a:rPr sz="2400">
                <a:solidFill>
                  <a:srgbClr val="0365C0"/>
                </a:solidFill>
              </a:rPr>
              <a:t>unmark the chosen particle</a:t>
            </a:r>
          </a:p>
        </p:txBody>
      </p:sp>
      <p:sp>
        <p:nvSpPr>
          <p:cNvPr id="224" name="Shape 224"/>
          <p:cNvSpPr/>
          <p:nvPr/>
        </p:nvSpPr>
        <p:spPr>
          <a:xfrm>
            <a:off x="337324" y="1148196"/>
            <a:ext cx="4368801" cy="2747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6" y="0"/>
                </a:moveTo>
                <a:cubicBezTo>
                  <a:pt x="692" y="0"/>
                  <a:pt x="0" y="1101"/>
                  <a:pt x="0" y="2459"/>
                </a:cubicBezTo>
                <a:lnTo>
                  <a:pt x="0" y="16780"/>
                </a:lnTo>
                <a:cubicBezTo>
                  <a:pt x="0" y="18137"/>
                  <a:pt x="692" y="19238"/>
                  <a:pt x="1546" y="19238"/>
                </a:cubicBezTo>
                <a:lnTo>
                  <a:pt x="17676" y="19238"/>
                </a:lnTo>
                <a:lnTo>
                  <a:pt x="21600" y="21600"/>
                </a:lnTo>
                <a:lnTo>
                  <a:pt x="19597" y="18386"/>
                </a:lnTo>
                <a:cubicBezTo>
                  <a:pt x="19834" y="17954"/>
                  <a:pt x="19983" y="17398"/>
                  <a:pt x="19983" y="16780"/>
                </a:cubicBezTo>
                <a:lnTo>
                  <a:pt x="19983" y="2459"/>
                </a:lnTo>
                <a:cubicBezTo>
                  <a:pt x="19983" y="1101"/>
                  <a:pt x="19291" y="0"/>
                  <a:pt x="18437" y="0"/>
                </a:cubicBezTo>
                <a:lnTo>
                  <a:pt x="1546" y="0"/>
                </a:lnTo>
                <a:close/>
              </a:path>
            </a:pathLst>
          </a:custGeom>
          <a:ln w="38100">
            <a:solidFill>
              <a:srgbClr val="0365C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>
              <a:defRPr sz="1800"/>
            </a:pPr>
            <a:r>
              <a:rPr sz="24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mouseDown()</a:t>
            </a:r>
            <a:endParaRPr sz="24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28600" indent="-228600" algn="l">
              <a:buSzPct val="100000"/>
              <a:buChar char="-"/>
              <a:defRPr sz="1800"/>
            </a:pPr>
            <a:r>
              <a:rPr sz="2400">
                <a:solidFill>
                  <a:srgbClr val="0365C0"/>
                </a:solidFill>
              </a:rPr>
              <a:t>choose an appropriate particle basing on mouse positions</a:t>
            </a:r>
            <a:endParaRPr sz="2400">
              <a:solidFill>
                <a:srgbClr val="0365C0"/>
              </a:solidFill>
            </a:endParaRPr>
          </a:p>
          <a:p>
            <a:pPr lvl="0" marL="228600" indent="-228600" algn="l">
              <a:buSzPct val="100000"/>
              <a:buChar char="-"/>
              <a:defRPr sz="1800"/>
            </a:pPr>
            <a:r>
              <a:rPr sz="2400">
                <a:solidFill>
                  <a:srgbClr val="0365C0"/>
                </a:solidFill>
              </a:rPr>
              <a:t>mark the chosen particle</a:t>
            </a:r>
          </a:p>
        </p:txBody>
      </p:sp>
      <p:sp>
        <p:nvSpPr>
          <p:cNvPr id="225" name="Shape 225"/>
          <p:cNvSpPr/>
          <p:nvPr/>
        </p:nvSpPr>
        <p:spPr>
          <a:xfrm>
            <a:off x="8307782" y="4377486"/>
            <a:ext cx="4356894" cy="3048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3065" y="4552"/>
                </a:lnTo>
                <a:lnTo>
                  <a:pt x="2721" y="4552"/>
                </a:lnTo>
                <a:cubicBezTo>
                  <a:pt x="1865" y="4552"/>
                  <a:pt x="1171" y="5544"/>
                  <a:pt x="1171" y="6768"/>
                </a:cubicBezTo>
                <a:lnTo>
                  <a:pt x="1171" y="19384"/>
                </a:lnTo>
                <a:cubicBezTo>
                  <a:pt x="1171" y="20608"/>
                  <a:pt x="1865" y="21600"/>
                  <a:pt x="2721" y="21600"/>
                </a:cubicBezTo>
                <a:lnTo>
                  <a:pt x="20050" y="21600"/>
                </a:lnTo>
                <a:cubicBezTo>
                  <a:pt x="20906" y="21600"/>
                  <a:pt x="21600" y="20608"/>
                  <a:pt x="21600" y="19384"/>
                </a:cubicBezTo>
                <a:lnTo>
                  <a:pt x="21600" y="6768"/>
                </a:lnTo>
                <a:cubicBezTo>
                  <a:pt x="21600" y="5544"/>
                  <a:pt x="20906" y="4552"/>
                  <a:pt x="20050" y="4552"/>
                </a:cubicBezTo>
                <a:lnTo>
                  <a:pt x="5202" y="455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365C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>
              <a:defRPr sz="1800"/>
            </a:pPr>
            <a:r>
              <a:rPr sz="24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keyDown()</a:t>
            </a:r>
            <a:endParaRPr sz="24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marL="228600" indent="-228600" algn="l">
              <a:buSzPct val="100000"/>
              <a:buChar char="-"/>
              <a:defRPr sz="1800"/>
            </a:pPr>
            <a:r>
              <a:rPr sz="2400">
                <a:solidFill>
                  <a:srgbClr val="0365C0"/>
                </a:solidFill>
              </a:rPr>
              <a:t>get the username from the selected particle</a:t>
            </a:r>
            <a:endParaRPr sz="2400">
              <a:solidFill>
                <a:srgbClr val="0365C0"/>
              </a:solidFill>
            </a:endParaRPr>
          </a:p>
          <a:p>
            <a:pPr lvl="0" marL="228600" indent="-228600" algn="l">
              <a:buSzPct val="100000"/>
              <a:buChar char="-"/>
              <a:defRPr sz="1800"/>
            </a:pPr>
            <a:r>
              <a:rPr sz="2400">
                <a:solidFill>
                  <a:srgbClr val="0365C0"/>
                </a:solidFill>
              </a:rPr>
              <a:t>send update request for that username to Redis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 239"/>
          <p:cNvGrpSpPr/>
          <p:nvPr/>
        </p:nvGrpSpPr>
        <p:grpSpPr>
          <a:xfrm>
            <a:off x="4721104" y="808819"/>
            <a:ext cx="3562592" cy="8135962"/>
            <a:chOff x="593604" y="0"/>
            <a:chExt cx="3562591" cy="8135961"/>
          </a:xfrm>
        </p:grpSpPr>
        <p:sp>
          <p:nvSpPr>
            <p:cNvPr id="227" name="Shape 227"/>
            <p:cNvSpPr/>
            <p:nvPr/>
          </p:nvSpPr>
          <p:spPr>
            <a:xfrm>
              <a:off x="593604" y="0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53585F"/>
                  </a:solidFill>
                </a:rPr>
                <a:t>prepareSettings()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593604" y="1475822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setup</a:t>
              </a:r>
              <a:r>
                <a:rPr sz="24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()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593604" y="2946376"/>
              <a:ext cx="3562592" cy="756853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365C0"/>
                  </a:solidFill>
                </a:rPr>
                <a:t>EventHandlers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593604" y="4427466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365C0"/>
                  </a:solidFill>
                </a:rPr>
                <a:t>update()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593604" y="5903288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365C0"/>
                  </a:solidFill>
                </a:rPr>
                <a:t>draw()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593604" y="7379110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53585F"/>
                  </a:solidFill>
                </a:rPr>
                <a:t>shutdown()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2374900" y="792787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34" name="Shape 234"/>
            <p:cNvSpPr/>
            <p:nvPr/>
          </p:nvSpPr>
          <p:spPr>
            <a:xfrm>
              <a:off x="2374900" y="2268609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35" name="Shape 235"/>
            <p:cNvSpPr/>
            <p:nvPr/>
          </p:nvSpPr>
          <p:spPr>
            <a:xfrm>
              <a:off x="2374899" y="3744431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36" name="Shape 236"/>
            <p:cNvSpPr/>
            <p:nvPr/>
          </p:nvSpPr>
          <p:spPr>
            <a:xfrm>
              <a:off x="2374900" y="5220253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37" name="Shape 237"/>
            <p:cNvSpPr/>
            <p:nvPr/>
          </p:nvSpPr>
          <p:spPr>
            <a:xfrm>
              <a:off x="2374899" y="6696075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cxnSp>
          <p:nvCxnSpPr>
            <p:cNvPr id="238" name="Connector 238"/>
            <p:cNvCxnSpPr>
              <a:stCxn id="231" idx="0"/>
              <a:endCxn id="229" idx="0"/>
            </p:cNvCxnSpPr>
            <p:nvPr/>
          </p:nvCxnSpPr>
          <p:spPr>
            <a:xfrm flipV="1">
              <a:off x="2374900" y="3327400"/>
              <a:ext cx="12700" cy="2959100"/>
            </a:xfrm>
            <a:prstGeom prst="bentConnector3">
              <a:avLst>
                <a:gd name="adj1" fmla="val -18700000"/>
              </a:avLst>
            </a:prstGeom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240" name="Shape 240"/>
          <p:cNvSpPr/>
          <p:nvPr/>
        </p:nvSpPr>
        <p:spPr>
          <a:xfrm>
            <a:off x="8441925" y="1973416"/>
            <a:ext cx="4241801" cy="3512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72" y="0"/>
                </a:moveTo>
                <a:cubicBezTo>
                  <a:pt x="1792" y="0"/>
                  <a:pt x="1079" y="861"/>
                  <a:pt x="1079" y="1923"/>
                </a:cubicBezTo>
                <a:lnTo>
                  <a:pt x="1079" y="19179"/>
                </a:lnTo>
                <a:lnTo>
                  <a:pt x="0" y="21600"/>
                </a:lnTo>
                <a:lnTo>
                  <a:pt x="1603" y="21090"/>
                </a:lnTo>
                <a:cubicBezTo>
                  <a:pt x="1886" y="21402"/>
                  <a:pt x="2258" y="21598"/>
                  <a:pt x="2672" y="21598"/>
                </a:cubicBezTo>
                <a:lnTo>
                  <a:pt x="20010" y="21598"/>
                </a:lnTo>
                <a:cubicBezTo>
                  <a:pt x="20889" y="21598"/>
                  <a:pt x="21600" y="20736"/>
                  <a:pt x="21600" y="19674"/>
                </a:cubicBezTo>
                <a:lnTo>
                  <a:pt x="21600" y="1923"/>
                </a:lnTo>
                <a:cubicBezTo>
                  <a:pt x="21600" y="861"/>
                  <a:pt x="20889" y="0"/>
                  <a:pt x="20010" y="0"/>
                </a:cubicBezTo>
                <a:lnTo>
                  <a:pt x="2672" y="0"/>
                </a:lnTo>
                <a:close/>
              </a:path>
            </a:pathLst>
          </a:custGeom>
          <a:ln w="38100">
            <a:solidFill>
              <a:srgbClr val="0365C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marL="228600" indent="-228600" algn="l">
              <a:buSzPct val="100000"/>
              <a:buChar char="-"/>
              <a:defRPr sz="1800"/>
            </a:pPr>
            <a:r>
              <a:rPr sz="2400">
                <a:solidFill>
                  <a:srgbClr val="0365C0"/>
                </a:solidFill>
              </a:rPr>
              <a:t>get update replies from Redis and create particles for new accounts</a:t>
            </a:r>
            <a:endParaRPr sz="2400">
              <a:solidFill>
                <a:srgbClr val="0365C0"/>
              </a:solidFill>
            </a:endParaRPr>
          </a:p>
          <a:p>
            <a:pPr lvl="0" marL="228600" indent="-228600" algn="l">
              <a:buSzPct val="100000"/>
              <a:buChar char="-"/>
              <a:defRPr sz="1800"/>
            </a:pPr>
            <a:r>
              <a:rPr sz="2400">
                <a:solidFill>
                  <a:srgbClr val="0365C0"/>
                </a:solidFill>
              </a:rPr>
              <a:t>calculate physics</a:t>
            </a:r>
            <a:endParaRPr sz="2400">
              <a:solidFill>
                <a:srgbClr val="0365C0"/>
              </a:solidFill>
            </a:endParaRPr>
          </a:p>
          <a:p>
            <a:pPr lvl="0" marL="228600" indent="-228600" algn="l">
              <a:buSzPct val="100000"/>
              <a:buChar char="-"/>
              <a:defRPr sz="1800"/>
            </a:pPr>
            <a:r>
              <a:rPr sz="2400">
                <a:solidFill>
                  <a:srgbClr val="0365C0"/>
                </a:solidFill>
              </a:rPr>
              <a:t>call update on individual particles (which update their attributes, physics, and positions)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Outline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952500" y="2019999"/>
            <a:ext cx="11099800" cy="6870001"/>
          </a:xfrm>
          <a:prstGeom prst="rect">
            <a:avLst/>
          </a:prstGeom>
        </p:spPr>
        <p:txBody>
          <a:bodyPr/>
          <a:lstStyle/>
          <a:p>
            <a:pPr lvl="0" marL="377825" indent="-377825" defTabSz="496570">
              <a:spcBef>
                <a:spcPts val="3500"/>
              </a:spcBef>
              <a:defRPr sz="1800"/>
            </a:pPr>
            <a:r>
              <a:rPr sz="3060"/>
              <a:t>Accomplishments</a:t>
            </a:r>
            <a:endParaRPr sz="3060"/>
          </a:p>
          <a:p>
            <a:pPr lvl="0" marL="377825" indent="-377825" defTabSz="496570">
              <a:spcBef>
                <a:spcPts val="3500"/>
              </a:spcBef>
              <a:defRPr sz="1800"/>
            </a:pPr>
            <a:r>
              <a:rPr sz="3060"/>
              <a:t>Project workflow</a:t>
            </a:r>
            <a:endParaRPr sz="3060"/>
          </a:p>
          <a:p>
            <a:pPr lvl="0" marL="377825" indent="-377825" defTabSz="496570">
              <a:spcBef>
                <a:spcPts val="3500"/>
              </a:spcBef>
              <a:defRPr sz="1800"/>
            </a:pPr>
            <a:r>
              <a:rPr sz="3060"/>
              <a:t>Distributed crawlers</a:t>
            </a:r>
            <a:endParaRPr sz="3060"/>
          </a:p>
          <a:p>
            <a:pPr lvl="0" marL="377825" indent="-377825" defTabSz="496570">
              <a:spcBef>
                <a:spcPts val="3500"/>
              </a:spcBef>
              <a:defRPr sz="1800"/>
            </a:pPr>
            <a:r>
              <a:rPr sz="3060"/>
              <a:t>Communication channel</a:t>
            </a:r>
            <a:endParaRPr sz="3060"/>
          </a:p>
          <a:p>
            <a:pPr lvl="0" marL="377825" indent="-377825" defTabSz="496570">
              <a:spcBef>
                <a:spcPts val="3500"/>
              </a:spcBef>
              <a:defRPr sz="1800"/>
            </a:pPr>
            <a:r>
              <a:rPr sz="3060"/>
              <a:t>Cinder framework &amp; our implementation</a:t>
            </a:r>
            <a:endParaRPr sz="3060"/>
          </a:p>
          <a:p>
            <a:pPr lvl="0" marL="377825" indent="-377825" defTabSz="496570">
              <a:spcBef>
                <a:spcPts val="3500"/>
              </a:spcBef>
              <a:defRPr sz="1800"/>
            </a:pPr>
            <a:r>
              <a:rPr sz="3060"/>
              <a:t>Physics simulation</a:t>
            </a:r>
            <a:endParaRPr sz="3060"/>
          </a:p>
          <a:p>
            <a:pPr lvl="0" marL="377825" indent="-377825" defTabSz="496570">
              <a:spcBef>
                <a:spcPts val="3500"/>
              </a:spcBef>
              <a:defRPr sz="1800"/>
            </a:pPr>
            <a:r>
              <a:rPr sz="3060"/>
              <a:t>Rendering</a:t>
            </a:r>
            <a:endParaRPr sz="3060"/>
          </a:p>
          <a:p>
            <a:pPr lvl="0" marL="377825" indent="-377825" defTabSz="496570">
              <a:spcBef>
                <a:spcPts val="3500"/>
              </a:spcBef>
              <a:defRPr sz="1800"/>
            </a:pPr>
            <a:r>
              <a:rPr sz="3060"/>
              <a:t>Conclusion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4"/>
          <p:cNvGrpSpPr/>
          <p:nvPr/>
        </p:nvGrpSpPr>
        <p:grpSpPr>
          <a:xfrm>
            <a:off x="4721104" y="808819"/>
            <a:ext cx="3562592" cy="8135962"/>
            <a:chOff x="593604" y="0"/>
            <a:chExt cx="3562591" cy="8135961"/>
          </a:xfrm>
        </p:grpSpPr>
        <p:sp>
          <p:nvSpPr>
            <p:cNvPr id="242" name="Shape 242"/>
            <p:cNvSpPr/>
            <p:nvPr/>
          </p:nvSpPr>
          <p:spPr>
            <a:xfrm>
              <a:off x="593604" y="0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53585F"/>
                  </a:solidFill>
                </a:rPr>
                <a:t>prepareSettings()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593604" y="1475822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setup</a:t>
              </a:r>
              <a:r>
                <a:rPr sz="24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()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593604" y="2946376"/>
              <a:ext cx="3562592" cy="756853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365C0"/>
                  </a:solidFill>
                </a:rPr>
                <a:t>EventHandlers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593604" y="4427466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365C0"/>
                  </a:solidFill>
                </a:rPr>
                <a:t>update()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593604" y="5903288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0365C0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365C0"/>
                  </a:solidFill>
                </a:rPr>
                <a:t>draw()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593604" y="7379110"/>
              <a:ext cx="3562592" cy="756852"/>
            </a:xfrm>
            <a:prstGeom prst="roundRect">
              <a:avLst>
                <a:gd name="adj" fmla="val 46039"/>
              </a:avLst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53585F"/>
                  </a:solidFill>
                </a:rPr>
                <a:t>shutdown()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2374900" y="792787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49" name="Shape 249"/>
            <p:cNvSpPr/>
            <p:nvPr/>
          </p:nvSpPr>
          <p:spPr>
            <a:xfrm>
              <a:off x="2374900" y="2268609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50" name="Shape 250"/>
            <p:cNvSpPr/>
            <p:nvPr/>
          </p:nvSpPr>
          <p:spPr>
            <a:xfrm>
              <a:off x="2374899" y="3744431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51" name="Shape 251"/>
            <p:cNvSpPr/>
            <p:nvPr/>
          </p:nvSpPr>
          <p:spPr>
            <a:xfrm>
              <a:off x="2374900" y="5220253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52" name="Shape 252"/>
            <p:cNvSpPr/>
            <p:nvPr/>
          </p:nvSpPr>
          <p:spPr>
            <a:xfrm>
              <a:off x="2374899" y="6696075"/>
              <a:ext cx="1" cy="647100"/>
            </a:xfrm>
            <a:prstGeom prst="line">
              <a:avLst/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cxnSp>
          <p:nvCxnSpPr>
            <p:cNvPr id="253" name="Connector 253"/>
            <p:cNvCxnSpPr>
              <a:stCxn id="246" idx="0"/>
              <a:endCxn id="244" idx="0"/>
            </p:cNvCxnSpPr>
            <p:nvPr/>
          </p:nvCxnSpPr>
          <p:spPr>
            <a:xfrm flipV="1">
              <a:off x="2374900" y="3327400"/>
              <a:ext cx="12700" cy="2959100"/>
            </a:xfrm>
            <a:prstGeom prst="bentConnector3">
              <a:avLst>
                <a:gd name="adj1" fmla="val -18700000"/>
              </a:avLst>
            </a:prstGeom>
            <a:ln w="381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255" name="Shape 255"/>
          <p:cNvSpPr/>
          <p:nvPr/>
        </p:nvSpPr>
        <p:spPr>
          <a:xfrm>
            <a:off x="8426964" y="4410187"/>
            <a:ext cx="3956845" cy="261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420" y="0"/>
                </a:moveTo>
                <a:cubicBezTo>
                  <a:pt x="3477" y="0"/>
                  <a:pt x="2712" y="1158"/>
                  <a:pt x="2712" y="2586"/>
                </a:cubicBezTo>
                <a:lnTo>
                  <a:pt x="2712" y="16652"/>
                </a:lnTo>
                <a:cubicBezTo>
                  <a:pt x="2712" y="16957"/>
                  <a:pt x="2754" y="17246"/>
                  <a:pt x="2819" y="17518"/>
                </a:cubicBezTo>
                <a:lnTo>
                  <a:pt x="0" y="21600"/>
                </a:lnTo>
                <a:lnTo>
                  <a:pt x="3960" y="19133"/>
                </a:lnTo>
                <a:cubicBezTo>
                  <a:pt x="4107" y="19195"/>
                  <a:pt x="4260" y="19238"/>
                  <a:pt x="4420" y="19238"/>
                </a:cubicBezTo>
                <a:lnTo>
                  <a:pt x="19893" y="19238"/>
                </a:lnTo>
                <a:cubicBezTo>
                  <a:pt x="20835" y="19238"/>
                  <a:pt x="21600" y="18080"/>
                  <a:pt x="21600" y="16652"/>
                </a:cubicBezTo>
                <a:lnTo>
                  <a:pt x="21600" y="2586"/>
                </a:lnTo>
                <a:cubicBezTo>
                  <a:pt x="21600" y="1158"/>
                  <a:pt x="20835" y="0"/>
                  <a:pt x="19893" y="0"/>
                </a:cubicBezTo>
                <a:lnTo>
                  <a:pt x="4420" y="0"/>
                </a:lnTo>
                <a:close/>
              </a:path>
            </a:pathLst>
          </a:custGeom>
          <a:ln w="38100">
            <a:solidFill>
              <a:srgbClr val="0365C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marL="228600" indent="-228600" algn="l">
              <a:buSzPct val="100000"/>
              <a:buChar char="-"/>
              <a:defRPr sz="1800"/>
            </a:pPr>
            <a:r>
              <a:rPr sz="2400">
                <a:solidFill>
                  <a:srgbClr val="0365C0"/>
                </a:solidFill>
              </a:rPr>
              <a:t>draw connections between particles</a:t>
            </a:r>
            <a:endParaRPr sz="2400">
              <a:solidFill>
                <a:srgbClr val="0365C0"/>
              </a:solidFill>
            </a:endParaRPr>
          </a:p>
          <a:p>
            <a:pPr lvl="0" marL="228600" indent="-228600" algn="l">
              <a:buSzPct val="100000"/>
              <a:buChar char="-"/>
              <a:defRPr sz="1800"/>
            </a:pPr>
            <a:r>
              <a:rPr sz="2400">
                <a:solidFill>
                  <a:srgbClr val="0365C0"/>
                </a:solidFill>
              </a:rPr>
              <a:t>call draw on individual particles</a:t>
            </a:r>
            <a:endParaRPr sz="2400">
              <a:solidFill>
                <a:srgbClr val="0365C0"/>
              </a:solidFill>
            </a:endParaRPr>
          </a:p>
          <a:p>
            <a:pPr lvl="0" marL="228600" indent="-228600" algn="l">
              <a:buSzPct val="100000"/>
              <a:buChar char="-"/>
              <a:defRPr sz="1800"/>
            </a:pPr>
            <a:r>
              <a:rPr sz="2400">
                <a:solidFill>
                  <a:srgbClr val="0365C0"/>
                </a:solidFill>
              </a:rPr>
              <a:t>draw textbox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3461116" y="1017264"/>
            <a:ext cx="3559106" cy="951850"/>
          </a:xfrm>
          <a:prstGeom prst="rect">
            <a:avLst/>
          </a:prstGeom>
          <a:ln w="50800">
            <a:solidFill>
              <a:srgbClr val="00882B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1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882B"/>
                </a:solidFill>
              </a:rPr>
              <a:t>is image in memory?</a:t>
            </a:r>
          </a:p>
        </p:txBody>
      </p:sp>
      <p:sp>
        <p:nvSpPr>
          <p:cNvPr id="258" name="Shape 258"/>
          <p:cNvSpPr/>
          <p:nvPr/>
        </p:nvSpPr>
        <p:spPr>
          <a:xfrm>
            <a:off x="1098901" y="3273005"/>
            <a:ext cx="3559107" cy="951849"/>
          </a:xfrm>
          <a:prstGeom prst="rect">
            <a:avLst/>
          </a:prstGeom>
          <a:ln w="50800">
            <a:solidFill>
              <a:srgbClr val="00882B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1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882B"/>
                </a:solidFill>
              </a:rPr>
              <a:t>draw image</a:t>
            </a:r>
          </a:p>
        </p:txBody>
      </p:sp>
      <p:sp>
        <p:nvSpPr>
          <p:cNvPr id="259" name="Shape 259"/>
          <p:cNvSpPr/>
          <p:nvPr/>
        </p:nvSpPr>
        <p:spPr>
          <a:xfrm>
            <a:off x="5823330" y="3273005"/>
            <a:ext cx="3559107" cy="951849"/>
          </a:xfrm>
          <a:prstGeom prst="rect">
            <a:avLst/>
          </a:prstGeom>
          <a:ln w="50800">
            <a:solidFill>
              <a:srgbClr val="00882B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1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882B"/>
                </a:solidFill>
              </a:rPr>
              <a:t>is image downloaded?</a:t>
            </a:r>
          </a:p>
        </p:txBody>
      </p:sp>
      <p:sp>
        <p:nvSpPr>
          <p:cNvPr id="260" name="Shape 260"/>
          <p:cNvSpPr/>
          <p:nvPr/>
        </p:nvSpPr>
        <p:spPr>
          <a:xfrm>
            <a:off x="3299868" y="5528745"/>
            <a:ext cx="3559106" cy="951850"/>
          </a:xfrm>
          <a:prstGeom prst="rect">
            <a:avLst/>
          </a:prstGeom>
          <a:ln w="50800">
            <a:solidFill>
              <a:srgbClr val="00882B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1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882B"/>
                </a:solidFill>
              </a:rPr>
              <a:t>load image to memory</a:t>
            </a:r>
          </a:p>
        </p:txBody>
      </p:sp>
      <p:sp>
        <p:nvSpPr>
          <p:cNvPr id="261" name="Shape 261"/>
          <p:cNvSpPr/>
          <p:nvPr/>
        </p:nvSpPr>
        <p:spPr>
          <a:xfrm>
            <a:off x="3299868" y="7784486"/>
            <a:ext cx="3559106" cy="951850"/>
          </a:xfrm>
          <a:prstGeom prst="rect">
            <a:avLst/>
          </a:prstGeom>
          <a:ln w="50800">
            <a:solidFill>
              <a:srgbClr val="00882B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1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882B"/>
                </a:solidFill>
              </a:rPr>
              <a:t>draw image</a:t>
            </a:r>
          </a:p>
        </p:txBody>
      </p:sp>
      <p:sp>
        <p:nvSpPr>
          <p:cNvPr id="262" name="Shape 262"/>
          <p:cNvSpPr/>
          <p:nvPr/>
        </p:nvSpPr>
        <p:spPr>
          <a:xfrm>
            <a:off x="8346792" y="5528745"/>
            <a:ext cx="3559107" cy="951850"/>
          </a:xfrm>
          <a:prstGeom prst="rect">
            <a:avLst/>
          </a:prstGeom>
          <a:ln w="50800">
            <a:solidFill>
              <a:srgbClr val="00882B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1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882B"/>
                </a:solidFill>
              </a:rPr>
              <a:t>put a download request into blocking queue</a:t>
            </a:r>
          </a:p>
        </p:txBody>
      </p:sp>
      <p:sp>
        <p:nvSpPr>
          <p:cNvPr id="263" name="Shape 263"/>
          <p:cNvSpPr/>
          <p:nvPr/>
        </p:nvSpPr>
        <p:spPr>
          <a:xfrm>
            <a:off x="8346792" y="7784486"/>
            <a:ext cx="3559107" cy="951850"/>
          </a:xfrm>
          <a:prstGeom prst="rect">
            <a:avLst/>
          </a:prstGeom>
          <a:ln w="50800">
            <a:solidFill>
              <a:srgbClr val="00882B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1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882B"/>
                </a:solidFill>
              </a:rPr>
              <a:t>draw a grey background in the frame</a:t>
            </a:r>
          </a:p>
        </p:txBody>
      </p:sp>
      <p:cxnSp>
        <p:nvCxnSpPr>
          <p:cNvPr id="264" name="Connector 264"/>
          <p:cNvCxnSpPr>
            <a:stCxn id="257" idx="0"/>
            <a:endCxn id="258" idx="0"/>
          </p:cNvCxnSpPr>
          <p:nvPr/>
        </p:nvCxnSpPr>
        <p:spPr>
          <a:xfrm rot="5400000">
            <a:off x="2940050" y="1441450"/>
            <a:ext cx="2247900" cy="2362200"/>
          </a:xfrm>
          <a:prstGeom prst="bentConnector3">
            <a:avLst>
              <a:gd name="adj1" fmla="val 51977"/>
            </a:avLst>
          </a:prstGeom>
          <a:ln w="38100">
            <a:solidFill>
              <a:srgbClr val="00882B"/>
            </a:solidFill>
            <a:miter lim="400000"/>
            <a:tailEnd type="stealth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</p:cxnSp>
      <p:cxnSp>
        <p:nvCxnSpPr>
          <p:cNvPr id="265" name="Connector 265"/>
          <p:cNvCxnSpPr>
            <a:stCxn id="257" idx="0"/>
            <a:endCxn id="259" idx="0"/>
          </p:cNvCxnSpPr>
          <p:nvPr/>
        </p:nvCxnSpPr>
        <p:spPr>
          <a:xfrm flipH="1" rot="16200000">
            <a:off x="5302250" y="1441450"/>
            <a:ext cx="2247900" cy="2362200"/>
          </a:xfrm>
          <a:prstGeom prst="bentConnector3">
            <a:avLst>
              <a:gd name="adj1" fmla="val 51977"/>
            </a:avLst>
          </a:prstGeom>
          <a:ln w="38100">
            <a:solidFill>
              <a:srgbClr val="00882B"/>
            </a:solidFill>
            <a:miter lim="400000"/>
            <a:tailEnd type="stealth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</p:cxnSp>
      <p:cxnSp>
        <p:nvCxnSpPr>
          <p:cNvPr id="266" name="Connector 266"/>
          <p:cNvCxnSpPr>
            <a:stCxn id="259" idx="0"/>
            <a:endCxn id="260" idx="0"/>
          </p:cNvCxnSpPr>
          <p:nvPr/>
        </p:nvCxnSpPr>
        <p:spPr>
          <a:xfrm rot="5400000">
            <a:off x="5213350" y="3613150"/>
            <a:ext cx="2260600" cy="2527300"/>
          </a:xfrm>
          <a:prstGeom prst="bentConnector3">
            <a:avLst>
              <a:gd name="adj1" fmla="val 50000"/>
            </a:avLst>
          </a:prstGeom>
          <a:ln w="38100">
            <a:solidFill>
              <a:srgbClr val="00882B"/>
            </a:solidFill>
            <a:miter lim="400000"/>
            <a:tailEnd type="stealth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</p:cxnSp>
      <p:cxnSp>
        <p:nvCxnSpPr>
          <p:cNvPr id="267" name="Connector 267"/>
          <p:cNvCxnSpPr>
            <a:stCxn id="259" idx="0"/>
            <a:endCxn id="262" idx="0"/>
          </p:cNvCxnSpPr>
          <p:nvPr/>
        </p:nvCxnSpPr>
        <p:spPr>
          <a:xfrm flipH="1" rot="16200000">
            <a:off x="7734300" y="3619500"/>
            <a:ext cx="2260600" cy="2514600"/>
          </a:xfrm>
          <a:prstGeom prst="bentConnector3">
            <a:avLst>
              <a:gd name="adj1" fmla="val 50000"/>
            </a:avLst>
          </a:prstGeom>
          <a:ln w="38100">
            <a:solidFill>
              <a:srgbClr val="00882B"/>
            </a:solidFill>
            <a:miter lim="400000"/>
            <a:tailEnd type="stealth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</p:cxnSp>
      <p:cxnSp>
        <p:nvCxnSpPr>
          <p:cNvPr id="268" name="Connector 268"/>
          <p:cNvCxnSpPr>
            <a:stCxn id="260" idx="0"/>
            <a:endCxn id="261" idx="0"/>
          </p:cNvCxnSpPr>
          <p:nvPr/>
        </p:nvCxnSpPr>
        <p:spPr>
          <a:xfrm flipH="1" rot="16200000">
            <a:off x="3962400" y="7124700"/>
            <a:ext cx="2247900" cy="12700"/>
          </a:xfrm>
          <a:prstGeom prst="bentConnector2">
            <a:avLst/>
          </a:prstGeom>
          <a:ln w="38100">
            <a:solidFill>
              <a:srgbClr val="00882B"/>
            </a:solidFill>
            <a:miter lim="400000"/>
            <a:tailEnd type="stealth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</p:cxnSp>
      <p:cxnSp>
        <p:nvCxnSpPr>
          <p:cNvPr id="269" name="Connector 269"/>
          <p:cNvCxnSpPr>
            <a:stCxn id="262" idx="0"/>
            <a:endCxn id="263" idx="0"/>
          </p:cNvCxnSpPr>
          <p:nvPr/>
        </p:nvCxnSpPr>
        <p:spPr>
          <a:xfrm flipH="1" rot="16200000">
            <a:off x="9004300" y="7124700"/>
            <a:ext cx="2247900" cy="12700"/>
          </a:xfrm>
          <a:prstGeom prst="bentConnector2">
            <a:avLst/>
          </a:prstGeom>
          <a:ln w="38100">
            <a:solidFill>
              <a:srgbClr val="00882B"/>
            </a:solidFill>
            <a:miter lim="400000"/>
            <a:tailEnd type="stealth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</p:cxnSp>
      <p:sp>
        <p:nvSpPr>
          <p:cNvPr id="270" name="Shape 270"/>
          <p:cNvSpPr/>
          <p:nvPr/>
        </p:nvSpPr>
        <p:spPr>
          <a:xfrm>
            <a:off x="3603250" y="2160538"/>
            <a:ext cx="608379" cy="482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882B"/>
                </a:solidFill>
              </a:rPr>
              <a:t>yes</a:t>
            </a:r>
          </a:p>
        </p:txBody>
      </p:sp>
      <p:sp>
        <p:nvSpPr>
          <p:cNvPr id="271" name="Shape 271"/>
          <p:cNvSpPr/>
          <p:nvPr/>
        </p:nvSpPr>
        <p:spPr>
          <a:xfrm>
            <a:off x="6268671" y="2160538"/>
            <a:ext cx="467458" cy="482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882B"/>
                </a:solidFill>
              </a:rPr>
              <a:t>no</a:t>
            </a:r>
          </a:p>
        </p:txBody>
      </p:sp>
      <p:sp>
        <p:nvSpPr>
          <p:cNvPr id="272" name="Shape 272"/>
          <p:cNvSpPr/>
          <p:nvPr/>
        </p:nvSpPr>
        <p:spPr>
          <a:xfrm>
            <a:off x="8435640" y="4389805"/>
            <a:ext cx="467457" cy="482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882B"/>
                </a:solidFill>
              </a:rPr>
              <a:t>no</a:t>
            </a:r>
          </a:p>
        </p:txBody>
      </p:sp>
      <p:sp>
        <p:nvSpPr>
          <p:cNvPr id="273" name="Shape 273"/>
          <p:cNvSpPr/>
          <p:nvPr/>
        </p:nvSpPr>
        <p:spPr>
          <a:xfrm>
            <a:off x="6198210" y="4389805"/>
            <a:ext cx="608380" cy="482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882B"/>
                </a:solidFill>
              </a:rPr>
              <a:t>yes</a:t>
            </a:r>
          </a:p>
        </p:txBody>
      </p:sp>
      <p:sp>
        <p:nvSpPr>
          <p:cNvPr id="274" name="Shape 274"/>
          <p:cNvSpPr/>
          <p:nvPr/>
        </p:nvSpPr>
        <p:spPr>
          <a:xfrm>
            <a:off x="8337530" y="1011607"/>
            <a:ext cx="3577631" cy="49151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31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100">
                <a:solidFill>
                  <a:srgbClr val="00882B"/>
                </a:solidFill>
              </a:rPr>
              <a:t>Particle::draw()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Set Up</a:t>
            </a:r>
          </a:p>
        </p:txBody>
      </p:sp>
      <p:sp>
        <p:nvSpPr>
          <p:cNvPr id="277" name="Shape 277"/>
          <p:cNvSpPr/>
          <p:nvPr>
            <p:ph type="body" idx="1"/>
          </p:nvPr>
        </p:nvSpPr>
        <p:spPr>
          <a:xfrm>
            <a:off x="825500" y="2603500"/>
            <a:ext cx="5655185" cy="6286500"/>
          </a:xfrm>
          <a:prstGeom prst="rect">
            <a:avLst/>
          </a:prstGeom>
        </p:spPr>
        <p:txBody>
          <a:bodyPr/>
          <a:lstStyle/>
          <a:p>
            <a:pPr lvl="0" marL="263736" indent="-263736" defTabSz="519937">
              <a:spcBef>
                <a:spcPts val="3700"/>
              </a:spcBef>
              <a:defRPr sz="1800"/>
            </a:pPr>
            <a:r>
              <a:rPr b="1" sz="2136">
                <a:latin typeface="Helvetica"/>
                <a:ea typeface="Helvetica"/>
                <a:cs typeface="Helvetica"/>
                <a:sym typeface="Helvetica"/>
              </a:rPr>
              <a:t>Particle System</a:t>
            </a:r>
            <a:endParaRPr b="1" sz="2136">
              <a:latin typeface="Helvetica"/>
              <a:ea typeface="Helvetica"/>
              <a:cs typeface="Helvetica"/>
              <a:sym typeface="Helvetica"/>
            </a:endParaRPr>
          </a:p>
          <a:p>
            <a:pPr lvl="1" marL="791209" indent="-395604" defTabSz="519937">
              <a:spcBef>
                <a:spcPts val="3700"/>
              </a:spcBef>
              <a:defRPr sz="1800"/>
            </a:pPr>
            <a:r>
              <a:rPr sz="2136"/>
              <a:t>Particles —&gt; Map&lt;key=Name, value=Particle&gt;</a:t>
            </a:r>
            <a:endParaRPr sz="2136"/>
          </a:p>
          <a:p>
            <a:pPr lvl="1" marL="791209" indent="-395604" defTabSz="519937">
              <a:spcBef>
                <a:spcPts val="3700"/>
              </a:spcBef>
              <a:defRPr sz="1800"/>
            </a:pPr>
            <a:r>
              <a:rPr sz="2136"/>
              <a:t>Edges —&gt; Vector&lt;(Particle, Particle)&gt;</a:t>
            </a:r>
            <a:endParaRPr sz="2136"/>
          </a:p>
          <a:p>
            <a:pPr lvl="1" marL="791209" indent="-395604" defTabSz="519937">
              <a:spcBef>
                <a:spcPts val="3700"/>
              </a:spcBef>
              <a:defRPr sz="1800"/>
            </a:pPr>
            <a:r>
              <a:rPr sz="2136"/>
              <a:t>Define default distance of edges</a:t>
            </a:r>
            <a:endParaRPr sz="2136"/>
          </a:p>
          <a:p>
            <a:pPr lvl="1" marL="791209" indent="-395604" defTabSz="519937">
              <a:spcBef>
                <a:spcPts val="3700"/>
              </a:spcBef>
              <a:defRPr sz="1800"/>
            </a:pPr>
            <a:r>
              <a:rPr sz="2136"/>
              <a:t>Assign initial coordinates for each particle</a:t>
            </a:r>
            <a:endParaRPr sz="2136"/>
          </a:p>
          <a:p>
            <a:pPr lvl="2" marL="1186814" indent="-395604" defTabSz="519937">
              <a:spcBef>
                <a:spcPts val="3700"/>
              </a:spcBef>
              <a:defRPr sz="1800"/>
            </a:pPr>
            <a:r>
              <a:rPr sz="2136"/>
              <a:t>particle will be evenly surrounded by its neighbor particles.</a:t>
            </a:r>
            <a:endParaRPr sz="2136"/>
          </a:p>
        </p:txBody>
      </p:sp>
      <p:sp>
        <p:nvSpPr>
          <p:cNvPr id="278" name="Shape 278"/>
          <p:cNvSpPr/>
          <p:nvPr/>
        </p:nvSpPr>
        <p:spPr>
          <a:xfrm>
            <a:off x="6639333" y="2603500"/>
            <a:ext cx="583437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444500" indent="-444500" algn="l">
              <a:spcBef>
                <a:spcPts val="4200"/>
              </a:spcBef>
              <a:buSzPct val="75000"/>
              <a:buChar char="•"/>
              <a:defRPr sz="1800"/>
            </a:pPr>
            <a:r>
              <a:rPr b="1" sz="2400">
                <a:latin typeface="Helvetica"/>
                <a:ea typeface="Helvetica"/>
                <a:cs typeface="Helvetica"/>
                <a:sym typeface="Helvetica"/>
              </a:rPr>
              <a:t>Particle</a:t>
            </a:r>
            <a:endParaRPr b="1" sz="2400">
              <a:latin typeface="Helvetica"/>
              <a:ea typeface="Helvetica"/>
              <a:cs typeface="Helvetica"/>
              <a:sym typeface="Helvetica"/>
            </a:endParaRPr>
          </a:p>
          <a:p>
            <a:pPr lvl="1" marL="889000" indent="-444500" algn="l">
              <a:spcBef>
                <a:spcPts val="4200"/>
              </a:spcBef>
              <a:buSzPct val="75000"/>
              <a:buChar char="•"/>
              <a:defRPr sz="1800"/>
            </a:pPr>
            <a:r>
              <a:rPr sz="2400"/>
              <a:t>radius; (the size of the particle)</a:t>
            </a:r>
            <a:endParaRPr sz="2400"/>
          </a:p>
          <a:p>
            <a:pPr lvl="1" marL="889000" indent="-444500" algn="l">
              <a:spcBef>
                <a:spcPts val="4200"/>
              </a:spcBef>
              <a:buSzPct val="75000"/>
              <a:buChar char="•"/>
              <a:defRPr sz="1800"/>
            </a:pPr>
            <a:r>
              <a:rPr sz="2400"/>
              <a:t>position (current &amp; previous);</a:t>
            </a:r>
            <a:endParaRPr sz="2400"/>
          </a:p>
          <a:p>
            <a:pPr lvl="1" marL="889000" indent="-444500" algn="l">
              <a:spcBef>
                <a:spcPts val="4200"/>
              </a:spcBef>
              <a:buSzPct val="75000"/>
              <a:buChar char="•"/>
              <a:defRPr sz="1800"/>
            </a:pPr>
            <a:r>
              <a:rPr sz="2400"/>
              <a:t>color;</a:t>
            </a:r>
            <a:endParaRPr sz="2400"/>
          </a:p>
          <a:p>
            <a:pPr lvl="1" marL="889000" indent="-444500" algn="l">
              <a:spcBef>
                <a:spcPts val="4200"/>
              </a:spcBef>
              <a:buSzPct val="75000"/>
              <a:buChar char="•"/>
              <a:defRPr sz="1800"/>
            </a:pPr>
            <a:r>
              <a:rPr sz="2400"/>
              <a:t>force;</a:t>
            </a:r>
            <a:endParaRPr sz="2400"/>
          </a:p>
          <a:p>
            <a:pPr lvl="1" marL="889000" indent="-444500" algn="l">
              <a:spcBef>
                <a:spcPts val="4200"/>
              </a:spcBef>
              <a:buSzPct val="75000"/>
              <a:buChar char="•"/>
              <a:defRPr sz="1800"/>
            </a:pPr>
            <a:r>
              <a:rPr sz="2400"/>
              <a:t>mass;</a:t>
            </a:r>
            <a:endParaRPr sz="2400"/>
          </a:p>
        </p:txBody>
      </p:sp>
    </p:spTree>
  </p:cSld>
  <p:clrMapOvr>
    <a:masterClrMapping/>
  </p:clrMapOvr>
  <p:transition spd="slow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Update</a:t>
            </a:r>
          </a:p>
        </p:txBody>
      </p:sp>
      <p:sp>
        <p:nvSpPr>
          <p:cNvPr id="281" name="Shape 2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In order to animate our particle system, we need to update position of each particle according to physics principle.</a:t>
            </a:r>
            <a:endParaRPr sz="2400"/>
          </a:p>
          <a:p>
            <a:pPr lvl="0">
              <a:defRPr sz="1800"/>
            </a:pPr>
            <a:r>
              <a:rPr sz="2400"/>
              <a:t>Each particle has: </a:t>
            </a:r>
            <a:endParaRPr sz="2400"/>
          </a:p>
          <a:p>
            <a:pPr lvl="1">
              <a:defRPr sz="1800"/>
            </a:pPr>
            <a:r>
              <a:rPr sz="2000"/>
              <a:t>Repulsion Force; (Particle to Particle)</a:t>
            </a:r>
            <a:endParaRPr sz="2000"/>
          </a:p>
          <a:p>
            <a:pPr lvl="1">
              <a:defRPr sz="1800"/>
            </a:pPr>
            <a:r>
              <a:rPr sz="2000"/>
              <a:t>Magnetic; (Edge between particle)</a:t>
            </a:r>
            <a:endParaRPr sz="2000"/>
          </a:p>
          <a:p>
            <a:pPr lvl="1">
              <a:defRPr sz="1800"/>
            </a:pPr>
            <a:r>
              <a:rPr sz="2000"/>
              <a:t>Resistance Force; (Proportional to particle velocity but opposite direction)</a:t>
            </a:r>
            <a:endParaRPr sz="2000"/>
          </a:p>
          <a:p>
            <a:pPr lvl="1">
              <a:defRPr sz="1800"/>
            </a:pPr>
            <a:r>
              <a:rPr sz="2000"/>
              <a:t>Centripetal Force; </a:t>
            </a:r>
            <a:r>
              <a:t>(Proportional to particle and center of screen and lways points to the center)</a:t>
            </a:r>
          </a:p>
        </p:txBody>
      </p:sp>
      <p:grpSp>
        <p:nvGrpSpPr>
          <p:cNvPr id="296" name="Group 296"/>
          <p:cNvGrpSpPr/>
          <p:nvPr/>
        </p:nvGrpSpPr>
        <p:grpSpPr>
          <a:xfrm>
            <a:off x="6874631" y="4603881"/>
            <a:ext cx="4593470" cy="1650739"/>
            <a:chOff x="0" y="0"/>
            <a:chExt cx="4593468" cy="1650737"/>
          </a:xfrm>
        </p:grpSpPr>
        <p:grpSp>
          <p:nvGrpSpPr>
            <p:cNvPr id="294" name="Group 294"/>
            <p:cNvGrpSpPr/>
            <p:nvPr/>
          </p:nvGrpSpPr>
          <p:grpSpPr>
            <a:xfrm>
              <a:off x="0" y="312737"/>
              <a:ext cx="4347905" cy="1338002"/>
              <a:chOff x="25226" y="101600"/>
              <a:chExt cx="4347904" cy="1338000"/>
            </a:xfrm>
          </p:grpSpPr>
          <p:sp>
            <p:nvSpPr>
              <p:cNvPr id="282" name="Shape 282"/>
              <p:cNvSpPr/>
              <p:nvPr/>
            </p:nvSpPr>
            <p:spPr>
              <a:xfrm flipH="1" flipV="1">
                <a:off x="1234762" y="520396"/>
                <a:ext cx="844342" cy="330288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2053703" y="825284"/>
                <a:ext cx="781260" cy="317288"/>
              </a:xfrm>
              <a:prstGeom prst="line">
                <a:avLst/>
              </a:prstGeom>
              <a:noFill/>
              <a:ln w="25400" cap="flat">
                <a:solidFill>
                  <a:srgbClr val="0365C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284" name="Shape 284"/>
              <p:cNvSpPr/>
              <p:nvPr/>
            </p:nvSpPr>
            <p:spPr>
              <a:xfrm flipH="1" flipV="1">
                <a:off x="1799876" y="291391"/>
                <a:ext cx="248385" cy="455007"/>
              </a:xfrm>
              <a:prstGeom prst="line">
                <a:avLst/>
              </a:prstGeom>
              <a:noFill/>
              <a:ln w="25400" cap="flat">
                <a:solidFill>
                  <a:srgbClr val="00882B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285" name="Shape 285"/>
              <p:cNvSpPr/>
              <p:nvPr/>
            </p:nvSpPr>
            <p:spPr>
              <a:xfrm flipH="1">
                <a:off x="1076919" y="809897"/>
                <a:ext cx="1034842" cy="235086"/>
              </a:xfrm>
              <a:prstGeom prst="line">
                <a:avLst/>
              </a:prstGeom>
              <a:noFill/>
              <a:ln w="25400" cap="flat">
                <a:solidFill>
                  <a:srgbClr val="773F9B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286" name="Shape 286"/>
              <p:cNvSpPr/>
              <p:nvPr/>
            </p:nvSpPr>
            <p:spPr>
              <a:xfrm flipV="1">
                <a:off x="1959360" y="131456"/>
                <a:ext cx="2413771" cy="70384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1868878" y="101600"/>
                <a:ext cx="1367657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200">
                    <a:solidFill>
                      <a:srgbClr val="00882B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1200">
                    <a:solidFill>
                      <a:srgbClr val="00882B"/>
                    </a:solidFill>
                  </a:rPr>
                  <a:t>Centripetal Force</a:t>
                </a:r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2711450" y="671512"/>
                <a:ext cx="1426890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200">
                    <a:solidFill>
                      <a:srgbClr val="F5D328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1200">
                    <a:solidFill>
                      <a:srgbClr val="F5D328"/>
                    </a:solidFill>
                  </a:rPr>
                  <a:t>Magnetic From P2</a:t>
                </a:r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127037" y="1160200"/>
                <a:ext cx="1503016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200">
                    <a:solidFill>
                      <a:srgbClr val="773F9B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1200">
                    <a:solidFill>
                      <a:srgbClr val="773F9B"/>
                    </a:solidFill>
                  </a:rPr>
                  <a:t>Repulsion From P2</a:t>
                </a:r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25226" y="246650"/>
                <a:ext cx="1376438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200">
                    <a:solidFill>
                      <a:srgbClr val="FF26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1200">
                    <a:solidFill>
                      <a:srgbClr val="FF2600"/>
                    </a:solidFill>
                  </a:rPr>
                  <a:t>Resistance Force</a:t>
                </a:r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2861617" y="1045900"/>
                <a:ext cx="1393256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200">
                    <a:solidFill>
                      <a:srgbClr val="0365C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1200">
                    <a:solidFill>
                      <a:srgbClr val="0365C0"/>
                    </a:solidFill>
                  </a:rPr>
                  <a:t>Velocity Direction</a:t>
                </a:r>
              </a:p>
            </p:txBody>
          </p:sp>
          <p:sp>
            <p:nvSpPr>
              <p:cNvPr id="292" name="Shape 292"/>
              <p:cNvSpPr/>
              <p:nvPr/>
            </p:nvSpPr>
            <p:spPr>
              <a:xfrm flipV="1">
                <a:off x="2124459" y="521429"/>
                <a:ext cx="965063" cy="274081"/>
              </a:xfrm>
              <a:prstGeom prst="line">
                <a:avLst/>
              </a:prstGeom>
              <a:noFill/>
              <a:ln w="25400" cap="flat">
                <a:solidFill>
                  <a:srgbClr val="F5D328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1792944" y="550862"/>
                <a:ext cx="552451" cy="552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900">
                    <a:solidFill>
                      <a:srgbClr val="FFFFFF"/>
                    </a:solidFill>
                  </a:rPr>
                  <a:t>P1</a:t>
                </a:r>
              </a:p>
            </p:txBody>
          </p:sp>
        </p:grpSp>
        <p:sp>
          <p:nvSpPr>
            <p:cNvPr id="295" name="Shape 295"/>
            <p:cNvSpPr/>
            <p:nvPr/>
          </p:nvSpPr>
          <p:spPr>
            <a:xfrm>
              <a:off x="4041018" y="0"/>
              <a:ext cx="552451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9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900">
                  <a:solidFill>
                    <a:srgbClr val="FFFFFF"/>
                  </a:solidFill>
                </a:rPr>
                <a:t>P2</a:t>
              </a:r>
            </a:p>
          </p:txBody>
        </p:sp>
      </p:grp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body" idx="1"/>
          </p:nvPr>
        </p:nvSpPr>
        <p:spPr>
          <a:xfrm>
            <a:off x="952500" y="863600"/>
            <a:ext cx="11099800" cy="8026400"/>
          </a:xfrm>
          <a:prstGeom prst="rect">
            <a:avLst/>
          </a:prstGeom>
        </p:spPr>
        <p:txBody>
          <a:bodyPr/>
          <a:lstStyle/>
          <a:p>
            <a:pPr lvl="0" marL="248920" indent="-248920" defTabSz="327152">
              <a:spcBef>
                <a:spcPts val="2300"/>
              </a:spcBef>
              <a:defRPr sz="1800"/>
            </a:pPr>
            <a:r>
              <a:rPr sz="1848"/>
              <a:t>Pseudo Code for updating the particles:</a:t>
            </a:r>
            <a:endParaRPr sz="1848"/>
          </a:p>
          <a:p>
            <a:pPr lvl="0" marL="0" indent="0" defTabSz="327152">
              <a:spcBef>
                <a:spcPts val="2300"/>
              </a:spcBef>
              <a:buSzTx/>
              <a:buNone/>
              <a:defRPr sz="1800"/>
            </a:pPr>
            <a:r>
              <a:rPr sz="1848"/>
              <a:t>update() {</a:t>
            </a:r>
            <a:endParaRPr sz="1848"/>
          </a:p>
          <a:p>
            <a:pPr lvl="1" marL="0" indent="248920" defTabSz="327152">
              <a:spcBef>
                <a:spcPts val="2300"/>
              </a:spcBef>
              <a:buSzTx/>
              <a:buNone/>
              <a:defRPr sz="1800"/>
            </a:pPr>
            <a:r>
              <a:rPr sz="1848"/>
              <a:t>if two particles run into each other:</a:t>
            </a:r>
            <a:endParaRPr sz="1848"/>
          </a:p>
          <a:p>
            <a:pPr lvl="2" marL="0" indent="497840" defTabSz="327152">
              <a:spcBef>
                <a:spcPts val="2300"/>
              </a:spcBef>
              <a:buSzTx/>
              <a:buNone/>
              <a:defRPr sz="1800"/>
            </a:pPr>
            <a:r>
              <a:rPr sz="1848"/>
              <a:t>stop calculating force for this pair of  particles</a:t>
            </a:r>
            <a:endParaRPr sz="1848"/>
          </a:p>
          <a:p>
            <a:pPr lvl="0" marL="0" indent="248920" defTabSz="327152">
              <a:spcBef>
                <a:spcPts val="2300"/>
              </a:spcBef>
              <a:buSzTx/>
              <a:buNone/>
              <a:defRPr sz="1800"/>
            </a:pPr>
            <a:r>
              <a:rPr sz="1848"/>
              <a:t>else:</a:t>
            </a:r>
            <a:endParaRPr sz="1848"/>
          </a:p>
          <a:p>
            <a:pPr lvl="2" marL="0" indent="746759" defTabSz="327152">
              <a:spcBef>
                <a:spcPts val="2300"/>
              </a:spcBef>
              <a:buSzTx/>
              <a:buNone/>
              <a:defRPr sz="1800"/>
            </a:pPr>
            <a:r>
              <a:rPr sz="1848"/>
              <a:t>calculate </a:t>
            </a:r>
            <a:r>
              <a:rPr b="1" sz="1848">
                <a:latin typeface="Helvetica"/>
                <a:ea typeface="Helvetica"/>
                <a:cs typeface="Helvetica"/>
                <a:sym typeface="Helvetica"/>
              </a:rPr>
              <a:t>repulsion</a:t>
            </a:r>
            <a:r>
              <a:rPr sz="1848"/>
              <a:t> </a:t>
            </a:r>
            <a:r>
              <a:rPr b="1" sz="1848">
                <a:latin typeface="Helvetica"/>
                <a:ea typeface="Helvetica"/>
                <a:cs typeface="Helvetica"/>
                <a:sym typeface="Helvetica"/>
              </a:rPr>
              <a:t>force</a:t>
            </a:r>
            <a:r>
              <a:rPr sz="1848"/>
              <a:t> for this pair of particles (P1,P2), according to equations  </a:t>
            </a:r>
            <a:br>
              <a:rPr sz="1848"/>
            </a:br>
            <a:r>
              <a:rPr i="1" sz="1848"/>
              <a:t>( In terms of particle P1 )</a:t>
            </a:r>
            <a:endParaRPr i="1" sz="1848"/>
          </a:p>
          <a:p>
            <a:pPr lvl="4" marL="0" indent="995680" defTabSz="327152">
              <a:spcBef>
                <a:spcPts val="2300"/>
              </a:spcBef>
              <a:buSzTx/>
              <a:buNone/>
              <a:defRPr sz="1800"/>
            </a:pPr>
            <a:r>
              <a:rPr b="1" i="1" sz="1848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Repulsion_Force = Repulsion_Force_Vector * Repulsion_Coefficient;</a:t>
            </a:r>
            <a:endParaRPr b="1" i="1" sz="1848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4" marL="0" indent="995680" defTabSz="327152">
              <a:spcBef>
                <a:spcPts val="2300"/>
              </a:spcBef>
              <a:buSzTx/>
              <a:buNone/>
              <a:defRPr sz="1800"/>
            </a:pPr>
            <a:r>
              <a:rPr b="1" i="1" sz="1848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Repulsion_Coefficient=(current_distance-2*default_distance)*constant*current_distance* mass;</a:t>
            </a:r>
            <a:endParaRPr b="1" i="1" sz="1848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4" marL="0" indent="995680" defTabSz="327152">
              <a:spcBef>
                <a:spcPts val="2300"/>
              </a:spcBef>
              <a:buSzTx/>
              <a:buNone/>
              <a:defRPr sz="1800"/>
            </a:pPr>
            <a:r>
              <a:rPr b="1" i="1" sz="1848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Repulsion_Force_Vector= Position_of_P1 - Position_of_P2;</a:t>
            </a:r>
            <a:endParaRPr b="1" i="1" sz="1848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2" marL="0" indent="746759" defTabSz="327152">
              <a:spcBef>
                <a:spcPts val="2300"/>
              </a:spcBef>
              <a:buSzTx/>
              <a:buNone/>
              <a:defRPr sz="1800"/>
            </a:pPr>
            <a:r>
              <a:rPr sz="1848"/>
              <a:t>calculate </a:t>
            </a:r>
            <a:r>
              <a:rPr b="1" sz="1848">
                <a:latin typeface="Helvetica"/>
                <a:ea typeface="Helvetica"/>
                <a:cs typeface="Helvetica"/>
                <a:sym typeface="Helvetica"/>
              </a:rPr>
              <a:t>magnetic force</a:t>
            </a:r>
            <a:r>
              <a:rPr sz="1848"/>
              <a:t> between each particle pair, according to equation</a:t>
            </a:r>
            <a:endParaRPr sz="1848"/>
          </a:p>
          <a:p>
            <a:pPr lvl="4" marL="0" indent="995680" defTabSz="327152">
              <a:spcBef>
                <a:spcPts val="2300"/>
              </a:spcBef>
              <a:buSzTx/>
              <a:buNone/>
              <a:defRPr sz="1800"/>
            </a:pPr>
            <a:r>
              <a:rPr b="1" i="1" sz="1848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Magnetic_Force=Velocity_Direction_Vector * (actual_distance-default_distance)</a:t>
            </a:r>
            <a:endParaRPr b="1" i="1" sz="1848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670701" defTabSz="327152">
              <a:spcBef>
                <a:spcPts val="2300"/>
              </a:spcBef>
              <a:buSzTx/>
              <a:buNone/>
              <a:defRPr sz="1800"/>
            </a:pPr>
            <a:r>
              <a:rPr b="1" sz="1848">
                <a:latin typeface="Helvetica"/>
                <a:ea typeface="Helvetica"/>
                <a:cs typeface="Helvetica"/>
                <a:sym typeface="Helvetica"/>
              </a:rPr>
              <a:t>update each particle based on the final force</a:t>
            </a:r>
            <a:endParaRPr b="1" sz="1848"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327152">
              <a:spcBef>
                <a:spcPts val="2300"/>
              </a:spcBef>
              <a:buSzTx/>
              <a:buNone/>
              <a:defRPr sz="1800"/>
            </a:pPr>
            <a:r>
              <a:rPr sz="1848"/>
              <a:t>} </a:t>
            </a:r>
          </a:p>
        </p:txBody>
      </p:sp>
      <p:grpSp>
        <p:nvGrpSpPr>
          <p:cNvPr id="313" name="Group 313"/>
          <p:cNvGrpSpPr/>
          <p:nvPr/>
        </p:nvGrpSpPr>
        <p:grpSpPr>
          <a:xfrm>
            <a:off x="7050569" y="1315435"/>
            <a:ext cx="4593470" cy="1612639"/>
            <a:chOff x="0" y="38100"/>
            <a:chExt cx="4593468" cy="1612637"/>
          </a:xfrm>
        </p:grpSpPr>
        <p:grpSp>
          <p:nvGrpSpPr>
            <p:cNvPr id="311" name="Group 311"/>
            <p:cNvGrpSpPr/>
            <p:nvPr/>
          </p:nvGrpSpPr>
          <p:grpSpPr>
            <a:xfrm>
              <a:off x="0" y="312737"/>
              <a:ext cx="4347905" cy="1338002"/>
              <a:chOff x="25226" y="101600"/>
              <a:chExt cx="4347904" cy="1338000"/>
            </a:xfrm>
          </p:grpSpPr>
          <p:sp>
            <p:nvSpPr>
              <p:cNvPr id="299" name="Shape 299"/>
              <p:cNvSpPr/>
              <p:nvPr/>
            </p:nvSpPr>
            <p:spPr>
              <a:xfrm flipH="1" flipV="1">
                <a:off x="1234762" y="520396"/>
                <a:ext cx="844342" cy="330288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2053703" y="825284"/>
                <a:ext cx="781260" cy="317288"/>
              </a:xfrm>
              <a:prstGeom prst="line">
                <a:avLst/>
              </a:prstGeom>
              <a:noFill/>
              <a:ln w="25400" cap="flat">
                <a:solidFill>
                  <a:srgbClr val="0365C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301" name="Shape 301"/>
              <p:cNvSpPr/>
              <p:nvPr/>
            </p:nvSpPr>
            <p:spPr>
              <a:xfrm flipH="1" flipV="1">
                <a:off x="1799876" y="291391"/>
                <a:ext cx="248385" cy="455007"/>
              </a:xfrm>
              <a:prstGeom prst="line">
                <a:avLst/>
              </a:prstGeom>
              <a:noFill/>
              <a:ln w="25400" cap="flat">
                <a:solidFill>
                  <a:srgbClr val="00882B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302" name="Shape 302"/>
              <p:cNvSpPr/>
              <p:nvPr/>
            </p:nvSpPr>
            <p:spPr>
              <a:xfrm flipH="1">
                <a:off x="1076919" y="809897"/>
                <a:ext cx="1034842" cy="235086"/>
              </a:xfrm>
              <a:prstGeom prst="line">
                <a:avLst/>
              </a:prstGeom>
              <a:noFill/>
              <a:ln w="25400" cap="flat">
                <a:solidFill>
                  <a:srgbClr val="773F9B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303" name="Shape 303"/>
              <p:cNvSpPr/>
              <p:nvPr/>
            </p:nvSpPr>
            <p:spPr>
              <a:xfrm flipV="1">
                <a:off x="1959360" y="131456"/>
                <a:ext cx="2413771" cy="70384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304" name="Shape 304"/>
              <p:cNvSpPr/>
              <p:nvPr/>
            </p:nvSpPr>
            <p:spPr>
              <a:xfrm>
                <a:off x="1868878" y="101600"/>
                <a:ext cx="1367657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200">
                    <a:solidFill>
                      <a:srgbClr val="00882B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1200">
                    <a:solidFill>
                      <a:srgbClr val="00882B"/>
                    </a:solidFill>
                  </a:rPr>
                  <a:t>Centripetal Force</a:t>
                </a:r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2711450" y="671512"/>
                <a:ext cx="1426890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200">
                    <a:solidFill>
                      <a:srgbClr val="F5D328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1200">
                    <a:solidFill>
                      <a:srgbClr val="F5D328"/>
                    </a:solidFill>
                  </a:rPr>
                  <a:t>Magnetic From P2</a:t>
                </a:r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127037" y="1160200"/>
                <a:ext cx="1503016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200">
                    <a:solidFill>
                      <a:srgbClr val="773F9B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1200">
                    <a:solidFill>
                      <a:srgbClr val="773F9B"/>
                    </a:solidFill>
                  </a:rPr>
                  <a:t>Repulsion From P2</a:t>
                </a:r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25226" y="246650"/>
                <a:ext cx="1376438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200">
                    <a:solidFill>
                      <a:srgbClr val="FF26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1200">
                    <a:solidFill>
                      <a:srgbClr val="FF2600"/>
                    </a:solidFill>
                  </a:rPr>
                  <a:t>Resistance Force</a:t>
                </a:r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2861617" y="1045900"/>
                <a:ext cx="1393256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1200">
                    <a:solidFill>
                      <a:srgbClr val="0365C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1200">
                    <a:solidFill>
                      <a:srgbClr val="0365C0"/>
                    </a:solidFill>
                  </a:rPr>
                  <a:t>Velocity Direction</a:t>
                </a:r>
              </a:p>
            </p:txBody>
          </p:sp>
          <p:sp>
            <p:nvSpPr>
              <p:cNvPr id="309" name="Shape 309"/>
              <p:cNvSpPr/>
              <p:nvPr/>
            </p:nvSpPr>
            <p:spPr>
              <a:xfrm flipV="1">
                <a:off x="2124459" y="521429"/>
                <a:ext cx="965063" cy="274081"/>
              </a:xfrm>
              <a:prstGeom prst="line">
                <a:avLst/>
              </a:prstGeom>
              <a:noFill/>
              <a:ln w="25400" cap="flat">
                <a:solidFill>
                  <a:srgbClr val="F5D328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1792944" y="550862"/>
                <a:ext cx="552451" cy="552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900">
                    <a:solidFill>
                      <a:srgbClr val="FFFFFF"/>
                    </a:solidFill>
                  </a:rPr>
                  <a:t>P1</a:t>
                </a:r>
              </a:p>
            </p:txBody>
          </p:sp>
        </p:grpSp>
        <p:sp>
          <p:nvSpPr>
            <p:cNvPr id="312" name="Shape 312"/>
            <p:cNvSpPr/>
            <p:nvPr/>
          </p:nvSpPr>
          <p:spPr>
            <a:xfrm>
              <a:off x="4041018" y="38100"/>
              <a:ext cx="552451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9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900">
                  <a:solidFill>
                    <a:srgbClr val="FFFFFF"/>
                  </a:solidFill>
                </a:rPr>
                <a:t>P2</a:t>
              </a:r>
            </a:p>
          </p:txBody>
        </p:sp>
      </p:grp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body" idx="1"/>
          </p:nvPr>
        </p:nvSpPr>
        <p:spPr>
          <a:xfrm>
            <a:off x="952500" y="863600"/>
            <a:ext cx="11099800" cy="8026400"/>
          </a:xfrm>
          <a:prstGeom prst="rect">
            <a:avLst/>
          </a:prstGeom>
        </p:spPr>
        <p:txBody>
          <a:bodyPr/>
          <a:lstStyle/>
          <a:p>
            <a:pPr lvl="0" marL="217805" indent="-217805" defTabSz="286258">
              <a:spcBef>
                <a:spcPts val="2000"/>
              </a:spcBef>
              <a:defRPr sz="1800"/>
            </a:pPr>
            <a:r>
              <a:rPr sz="1617"/>
              <a:t>Pseudo Code for updating the particles:</a:t>
            </a:r>
            <a:endParaRPr sz="1617"/>
          </a:p>
          <a:p>
            <a:pPr lvl="0" marL="0" indent="0" defTabSz="286258">
              <a:spcBef>
                <a:spcPts val="2000"/>
              </a:spcBef>
              <a:buSzTx/>
              <a:buNone/>
              <a:defRPr sz="1800"/>
            </a:pPr>
            <a:r>
              <a:rPr sz="1617"/>
              <a:t>particle.update(){</a:t>
            </a:r>
            <a:endParaRPr sz="1617"/>
          </a:p>
          <a:p>
            <a:pPr lvl="3" marL="0" indent="336042" defTabSz="286258">
              <a:spcBef>
                <a:spcPts val="1300"/>
              </a:spcBef>
              <a:buSzTx/>
              <a:buNone/>
              <a:defRPr sz="1800"/>
            </a:pPr>
            <a:r>
              <a:rPr sz="1617"/>
              <a:t>if (current_particle is selected){</a:t>
            </a:r>
            <a:endParaRPr sz="1617"/>
          </a:p>
          <a:p>
            <a:pPr lvl="6" marL="0" indent="672084" defTabSz="286258">
              <a:spcBef>
                <a:spcPts val="1300"/>
              </a:spcBef>
              <a:buSzTx/>
              <a:buNone/>
              <a:defRPr sz="1800"/>
            </a:pPr>
            <a:r>
              <a:rPr sz="1617">
                <a:latin typeface="+mn-lt"/>
                <a:ea typeface="+mn-ea"/>
                <a:cs typeface="+mn-cs"/>
                <a:sym typeface="Helvetica Light"/>
              </a:rPr>
              <a:t>increase mass of particle;</a:t>
            </a:r>
            <a:endParaRPr sz="1617">
              <a:latin typeface="+mn-lt"/>
              <a:ea typeface="+mn-ea"/>
              <a:cs typeface="+mn-cs"/>
              <a:sym typeface="Helvetica Light"/>
            </a:endParaRPr>
          </a:p>
          <a:p>
            <a:pPr lvl="3" marL="0" indent="336042" defTabSz="286258">
              <a:spcBef>
                <a:spcPts val="1300"/>
              </a:spcBef>
              <a:buSzTx/>
              <a:buNone/>
              <a:defRPr sz="1800"/>
            </a:pPr>
            <a:r>
              <a:rPr sz="1617"/>
              <a:t>}else {</a:t>
            </a:r>
            <a:endParaRPr sz="1617"/>
          </a:p>
          <a:p>
            <a:pPr lvl="6" marL="0" indent="672084" defTabSz="286258">
              <a:spcBef>
                <a:spcPts val="1300"/>
              </a:spcBef>
              <a:buSzTx/>
              <a:buNone/>
              <a:defRPr sz="1800"/>
            </a:pPr>
            <a:r>
              <a:rPr sz="1617">
                <a:latin typeface="+mn-lt"/>
                <a:ea typeface="+mn-ea"/>
                <a:cs typeface="+mn-cs"/>
                <a:sym typeface="Helvetica Light"/>
              </a:rPr>
              <a:t>use default mass;</a:t>
            </a:r>
            <a:endParaRPr sz="1617">
              <a:latin typeface="+mn-lt"/>
              <a:ea typeface="+mn-ea"/>
              <a:cs typeface="+mn-cs"/>
              <a:sym typeface="Helvetica Light"/>
            </a:endParaRPr>
          </a:p>
          <a:p>
            <a:pPr lvl="3" marL="0" indent="336042" defTabSz="286258">
              <a:spcBef>
                <a:spcPts val="1300"/>
              </a:spcBef>
              <a:buSzTx/>
              <a:buNone/>
              <a:defRPr sz="1800"/>
            </a:pPr>
            <a:r>
              <a:rPr sz="1617"/>
              <a:t>}</a:t>
            </a:r>
            <a:endParaRPr sz="1617"/>
          </a:p>
          <a:p>
            <a:pPr lvl="3" marL="0" indent="336042" defTabSz="286258">
              <a:spcBef>
                <a:spcPts val="2000"/>
              </a:spcBef>
              <a:buSzTx/>
              <a:buNone/>
              <a:defRPr sz="1800"/>
            </a:pPr>
            <a:r>
              <a:rPr sz="1617"/>
              <a:t>calculate </a:t>
            </a:r>
            <a:r>
              <a:rPr b="1" sz="1617">
                <a:latin typeface="Helvetica"/>
                <a:ea typeface="Helvetica"/>
                <a:cs typeface="Helvetica"/>
                <a:sym typeface="Helvetica"/>
              </a:rPr>
              <a:t>velocity</a:t>
            </a:r>
            <a:r>
              <a:rPr sz="1617"/>
              <a:t> as below:</a:t>
            </a:r>
            <a:endParaRPr sz="1617"/>
          </a:p>
          <a:p>
            <a:pPr lvl="3" marL="0" indent="336042" defTabSz="286258">
              <a:spcBef>
                <a:spcPts val="2000"/>
              </a:spcBef>
              <a:buSzTx/>
              <a:buNone/>
              <a:defRPr sz="1800"/>
            </a:pPr>
            <a:r>
              <a:rPr b="1" i="1" sz="1617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velocity= (particle_current_position - particle_previous_position) * decay_coefficient</a:t>
            </a:r>
            <a:endParaRPr b="1" i="1" sz="1617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3" marL="0" indent="336042" defTabSz="286258">
              <a:spcBef>
                <a:spcPts val="2000"/>
              </a:spcBef>
              <a:buSzTx/>
              <a:buNone/>
              <a:defRPr sz="1800"/>
            </a:pPr>
            <a:r>
              <a:rPr b="1" i="1" sz="1617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Note: decay_coefficient ensures that the particle will not pass its balance point while being updated</a:t>
            </a:r>
            <a:endParaRPr b="1" i="1" sz="1617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3" marL="0" indent="336042" defTabSz="286258">
              <a:spcBef>
                <a:spcPts val="2000"/>
              </a:spcBef>
              <a:buSzTx/>
              <a:buNone/>
              <a:defRPr sz="1800"/>
            </a:pPr>
            <a:r>
              <a:rPr sz="1617"/>
              <a:t>calculate </a:t>
            </a:r>
            <a:r>
              <a:rPr b="1" sz="1617">
                <a:latin typeface="Helvetica"/>
                <a:ea typeface="Helvetica"/>
                <a:cs typeface="Helvetica"/>
                <a:sym typeface="Helvetica"/>
              </a:rPr>
              <a:t>centripetal force:</a:t>
            </a:r>
            <a:endParaRPr sz="1617"/>
          </a:p>
          <a:p>
            <a:pPr lvl="3" marL="0" indent="336042" defTabSz="286258">
              <a:spcBef>
                <a:spcPts val="2000"/>
              </a:spcBef>
              <a:buSzTx/>
              <a:buNone/>
              <a:defRPr sz="1800"/>
            </a:pPr>
            <a:r>
              <a:rPr b="1" i="1" sz="1568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centripetal_force=gravity_direction_vector * gravity_coefficient * distance_to_screen_center</a:t>
            </a:r>
            <a:endParaRPr b="1" i="1" sz="1568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3" marL="0" indent="336042" defTabSz="286258">
              <a:spcBef>
                <a:spcPts val="2000"/>
              </a:spcBef>
              <a:buSzTx/>
              <a:buNone/>
              <a:defRPr sz="1800"/>
            </a:pPr>
            <a:r>
              <a:rPr b="1" i="1" sz="1568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centripetal_direction_vector=particle_current_position - screen_center</a:t>
            </a:r>
            <a:endParaRPr b="1" i="1" sz="1568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3" marL="0" indent="336042" defTabSz="286258">
              <a:spcBef>
                <a:spcPts val="2000"/>
              </a:spcBef>
              <a:buSzTx/>
              <a:buNone/>
              <a:defRPr sz="1800"/>
            </a:pPr>
            <a:r>
              <a:rPr sz="1568"/>
              <a:t>Sum up all computed force to get</a:t>
            </a:r>
            <a:r>
              <a:rPr b="1" sz="1568">
                <a:latin typeface="Helvetica"/>
                <a:ea typeface="Helvetica"/>
                <a:cs typeface="Helvetica"/>
                <a:sym typeface="Helvetica"/>
              </a:rPr>
              <a:t> Final Force;</a:t>
            </a:r>
            <a:endParaRPr b="1" sz="1568">
              <a:latin typeface="Helvetica"/>
              <a:ea typeface="Helvetica"/>
              <a:cs typeface="Helvetica"/>
              <a:sym typeface="Helvetica"/>
            </a:endParaRPr>
          </a:p>
          <a:p>
            <a:pPr lvl="3" marL="0" indent="336042" defTabSz="286258">
              <a:spcBef>
                <a:spcPts val="2000"/>
              </a:spcBef>
              <a:buSzTx/>
              <a:buNone/>
              <a:defRPr sz="1800"/>
            </a:pPr>
            <a:r>
              <a:rPr b="1" sz="1568">
                <a:latin typeface="Helvetica"/>
                <a:ea typeface="Helvetica"/>
                <a:cs typeface="Helvetica"/>
                <a:sym typeface="Helvetica"/>
              </a:rPr>
              <a:t>Update current position of the particle as below:</a:t>
            </a:r>
            <a:endParaRPr b="1" sz="1568">
              <a:latin typeface="Helvetica"/>
              <a:ea typeface="Helvetica"/>
              <a:cs typeface="Helvetica"/>
              <a:sym typeface="Helvetica"/>
            </a:endParaRPr>
          </a:p>
          <a:p>
            <a:pPr lvl="3" marL="0" indent="336042" defTabSz="286258">
              <a:spcBef>
                <a:spcPts val="2000"/>
              </a:spcBef>
              <a:buSzTx/>
              <a:buNone/>
              <a:defRPr sz="1800"/>
            </a:pPr>
            <a:r>
              <a:rPr b="1" sz="1568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particle_current_position += velocity+ final_force / mass;</a:t>
            </a:r>
            <a:endParaRPr b="1" sz="1568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286258">
              <a:spcBef>
                <a:spcPts val="2000"/>
              </a:spcBef>
              <a:buSzTx/>
              <a:buNone/>
              <a:defRPr sz="1800"/>
            </a:pPr>
            <a:r>
              <a:rPr sz="1568"/>
              <a:t>}</a:t>
            </a:r>
          </a:p>
        </p:txBody>
      </p:sp>
      <p:grpSp>
        <p:nvGrpSpPr>
          <p:cNvPr id="330" name="Group 330"/>
          <p:cNvGrpSpPr/>
          <p:nvPr/>
        </p:nvGrpSpPr>
        <p:grpSpPr>
          <a:xfrm>
            <a:off x="5709508" y="1597614"/>
            <a:ext cx="5840284" cy="2050361"/>
            <a:chOff x="0" y="48441"/>
            <a:chExt cx="5840283" cy="2050359"/>
          </a:xfrm>
        </p:grpSpPr>
        <p:grpSp>
          <p:nvGrpSpPr>
            <p:cNvPr id="328" name="Group 328"/>
            <p:cNvGrpSpPr/>
            <p:nvPr/>
          </p:nvGrpSpPr>
          <p:grpSpPr>
            <a:xfrm>
              <a:off x="0" y="397624"/>
              <a:ext cx="5528066" cy="1701178"/>
              <a:chOff x="32073" y="129177"/>
              <a:chExt cx="5528065" cy="1701176"/>
            </a:xfrm>
          </p:grpSpPr>
          <p:sp>
            <p:nvSpPr>
              <p:cNvPr id="316" name="Shape 316"/>
              <p:cNvSpPr/>
              <p:nvPr/>
            </p:nvSpPr>
            <p:spPr>
              <a:xfrm flipH="1" flipV="1">
                <a:off x="1569917" y="661648"/>
                <a:ext cx="1073523" cy="419939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317" name="Shape 317"/>
              <p:cNvSpPr/>
              <p:nvPr/>
            </p:nvSpPr>
            <p:spPr>
              <a:xfrm>
                <a:off x="2611144" y="1049292"/>
                <a:ext cx="993319" cy="403411"/>
              </a:xfrm>
              <a:prstGeom prst="line">
                <a:avLst/>
              </a:prstGeom>
              <a:noFill/>
              <a:ln w="25400" cap="flat">
                <a:solidFill>
                  <a:srgbClr val="0365C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318" name="Shape 318"/>
              <p:cNvSpPr/>
              <p:nvPr/>
            </p:nvSpPr>
            <p:spPr>
              <a:xfrm flipH="1" flipV="1">
                <a:off x="2288421" y="370484"/>
                <a:ext cx="315803" cy="578510"/>
              </a:xfrm>
              <a:prstGeom prst="line">
                <a:avLst/>
              </a:prstGeom>
              <a:noFill/>
              <a:ln w="25400" cap="flat">
                <a:solidFill>
                  <a:srgbClr val="00882B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319" name="Shape 319"/>
              <p:cNvSpPr/>
              <p:nvPr/>
            </p:nvSpPr>
            <p:spPr>
              <a:xfrm flipH="1">
                <a:off x="1369230" y="1029729"/>
                <a:ext cx="1315730" cy="298896"/>
              </a:xfrm>
              <a:prstGeom prst="line">
                <a:avLst/>
              </a:prstGeom>
              <a:noFill/>
              <a:ln w="25400" cap="flat">
                <a:solidFill>
                  <a:srgbClr val="773F9B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320" name="Shape 320"/>
              <p:cNvSpPr/>
              <p:nvPr/>
            </p:nvSpPr>
            <p:spPr>
              <a:xfrm flipV="1">
                <a:off x="2491193" y="167138"/>
                <a:ext cx="3068946" cy="89488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2376151" y="129177"/>
                <a:ext cx="1738883" cy="355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b="1" sz="1200">
                    <a:solidFill>
                      <a:srgbClr val="00882B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1200">
                    <a:solidFill>
                      <a:srgbClr val="00882B"/>
                    </a:solidFill>
                  </a:rPr>
                  <a:t>Centripetal Force</a:t>
                </a:r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3447424" y="853782"/>
                <a:ext cx="1814194" cy="355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b="1" sz="1200">
                    <a:solidFill>
                      <a:srgbClr val="F5D328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1200">
                    <a:solidFill>
                      <a:srgbClr val="F5D328"/>
                    </a:solidFill>
                  </a:rPr>
                  <a:t>Magnetic From P2</a:t>
                </a:r>
              </a:p>
            </p:txBody>
          </p:sp>
          <p:sp>
            <p:nvSpPr>
              <p:cNvPr id="323" name="Shape 323"/>
              <p:cNvSpPr/>
              <p:nvPr/>
            </p:nvSpPr>
            <p:spPr>
              <a:xfrm>
                <a:off x="161519" y="1475116"/>
                <a:ext cx="1910982" cy="355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b="1" sz="1200">
                    <a:solidFill>
                      <a:srgbClr val="773F9B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1200">
                    <a:solidFill>
                      <a:srgbClr val="773F9B"/>
                    </a:solidFill>
                  </a:rPr>
                  <a:t>Repulsion From P2</a:t>
                </a:r>
              </a:p>
            </p:txBody>
          </p:sp>
          <p:sp>
            <p:nvSpPr>
              <p:cNvPr id="324" name="Shape 324"/>
              <p:cNvSpPr/>
              <p:nvPr/>
            </p:nvSpPr>
            <p:spPr>
              <a:xfrm>
                <a:off x="32073" y="313599"/>
                <a:ext cx="1750047" cy="355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b="1" sz="1200">
                    <a:solidFill>
                      <a:srgbClr val="FF26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1200">
                    <a:solidFill>
                      <a:srgbClr val="FF2600"/>
                    </a:solidFill>
                  </a:rPr>
                  <a:t>Resistance Force</a:t>
                </a:r>
              </a:p>
            </p:txBody>
          </p:sp>
          <p:sp>
            <p:nvSpPr>
              <p:cNvPr id="325" name="Shape 325"/>
              <p:cNvSpPr/>
              <p:nvPr/>
            </p:nvSpPr>
            <p:spPr>
              <a:xfrm>
                <a:off x="3638352" y="1329791"/>
                <a:ext cx="1771429" cy="355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b="1" sz="1200">
                    <a:solidFill>
                      <a:srgbClr val="0365C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1200">
                    <a:solidFill>
                      <a:srgbClr val="0365C0"/>
                    </a:solidFill>
                  </a:rPr>
                  <a:t>Velocity Direction</a:t>
                </a:r>
              </a:p>
            </p:txBody>
          </p:sp>
          <p:sp>
            <p:nvSpPr>
              <p:cNvPr id="326" name="Shape 326"/>
              <p:cNvSpPr/>
              <p:nvPr/>
            </p:nvSpPr>
            <p:spPr>
              <a:xfrm flipV="1">
                <a:off x="2701106" y="662962"/>
                <a:ext cx="1227012" cy="348475"/>
              </a:xfrm>
              <a:prstGeom prst="line">
                <a:avLst/>
              </a:prstGeom>
              <a:noFill/>
              <a:ln w="25400" cap="flat">
                <a:solidFill>
                  <a:srgbClr val="F5D328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327" name="Shape 327"/>
              <p:cNvSpPr/>
              <p:nvPr/>
            </p:nvSpPr>
            <p:spPr>
              <a:xfrm>
                <a:off x="2279607" y="700384"/>
                <a:ext cx="702404" cy="702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900">
                    <a:solidFill>
                      <a:srgbClr val="FFFFFF"/>
                    </a:solidFill>
                  </a:rPr>
                  <a:t>P1</a:t>
                </a:r>
              </a:p>
            </p:txBody>
          </p:sp>
        </p:grpSp>
        <p:sp>
          <p:nvSpPr>
            <p:cNvPr id="329" name="Shape 329"/>
            <p:cNvSpPr/>
            <p:nvPr/>
          </p:nvSpPr>
          <p:spPr>
            <a:xfrm>
              <a:off x="5137880" y="48441"/>
              <a:ext cx="702404" cy="702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9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900">
                  <a:solidFill>
                    <a:srgbClr val="FFFFFF"/>
                  </a:solidFill>
                </a:rPr>
                <a:t>P2</a:t>
              </a:r>
            </a:p>
          </p:txBody>
        </p:sp>
      </p:grp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Rendering</a:t>
            </a:r>
          </a:p>
        </p:txBody>
      </p:sp>
      <p:sp>
        <p:nvSpPr>
          <p:cNvPr id="333" name="Shape 333"/>
          <p:cNvSpPr/>
          <p:nvPr>
            <p:ph type="body" idx="1"/>
          </p:nvPr>
        </p:nvSpPr>
        <p:spPr>
          <a:xfrm>
            <a:off x="952500" y="2603500"/>
            <a:ext cx="11099800" cy="3977911"/>
          </a:xfrm>
          <a:prstGeom prst="rect">
            <a:avLst/>
          </a:prstGeom>
        </p:spPr>
        <p:txBody>
          <a:bodyPr/>
          <a:lstStyle/>
          <a:p>
            <a:pPr lvl="0" marL="444500" indent="-444500">
              <a:spcBef>
                <a:spcPts val="2400"/>
              </a:spcBef>
              <a:defRPr sz="1800"/>
            </a:pPr>
            <a:r>
              <a:rPr sz="2300"/>
              <a:t>Graphic in Cinder is rendered by using OpenGL</a:t>
            </a:r>
            <a:endParaRPr sz="2300"/>
          </a:p>
          <a:p>
            <a:pPr lvl="0" marL="444500" indent="-444500">
              <a:spcBef>
                <a:spcPts val="2400"/>
              </a:spcBef>
              <a:defRPr sz="1800"/>
            </a:pPr>
            <a:r>
              <a:rPr sz="2300"/>
              <a:t>Cinder provides good package for OpenGL functions</a:t>
            </a:r>
            <a:endParaRPr sz="2300"/>
          </a:p>
          <a:p>
            <a:pPr lvl="1">
              <a:spcBef>
                <a:spcPts val="2400"/>
              </a:spcBef>
              <a:defRPr sz="1800"/>
            </a:pPr>
            <a:r>
              <a:rPr sz="2300"/>
              <a:t>automatically set up OpenGL context</a:t>
            </a:r>
            <a:endParaRPr sz="2300"/>
          </a:p>
          <a:p>
            <a:pPr lvl="1">
              <a:spcBef>
                <a:spcPts val="2400"/>
              </a:spcBef>
              <a:defRPr sz="1800"/>
            </a:pPr>
            <a:r>
              <a:rPr sz="2300"/>
              <a:t>automatically apply texture image to mesh or shape contour</a:t>
            </a:r>
            <a:endParaRPr sz="2300"/>
          </a:p>
          <a:p>
            <a:pPr lvl="2">
              <a:spcBef>
                <a:spcPts val="2400"/>
              </a:spcBef>
              <a:defRPr sz="1800"/>
            </a:pPr>
            <a:r>
              <a:rPr b="1" sz="2300">
                <a:latin typeface="Helvetica"/>
                <a:ea typeface="Helvetica"/>
                <a:cs typeface="Helvetica"/>
                <a:sym typeface="Helvetica"/>
              </a:rPr>
              <a:t>gl::draw()</a:t>
            </a:r>
            <a:r>
              <a:rPr sz="2300"/>
              <a:t> does them all</a:t>
            </a:r>
            <a:endParaRPr sz="2300"/>
          </a:p>
          <a:p>
            <a:pPr lvl="1">
              <a:spcBef>
                <a:spcPts val="2400"/>
              </a:spcBef>
              <a:defRPr sz="1800"/>
            </a:pPr>
            <a:r>
              <a:rPr sz="2300"/>
              <a:t>Can use customized shader (GLSL) to render advanced image</a:t>
            </a:r>
          </a:p>
        </p:txBody>
      </p:sp>
      <p:grpSp>
        <p:nvGrpSpPr>
          <p:cNvPr id="347" name="Group 347"/>
          <p:cNvGrpSpPr/>
          <p:nvPr/>
        </p:nvGrpSpPr>
        <p:grpSpPr>
          <a:xfrm>
            <a:off x="1284274" y="6699710"/>
            <a:ext cx="10436252" cy="2703415"/>
            <a:chOff x="0" y="0"/>
            <a:chExt cx="10436251" cy="2703414"/>
          </a:xfrm>
        </p:grpSpPr>
        <p:sp>
          <p:nvSpPr>
            <p:cNvPr id="334" name="Shape 334"/>
            <p:cNvSpPr/>
            <p:nvPr/>
          </p:nvSpPr>
          <p:spPr>
            <a:xfrm>
              <a:off x="0" y="0"/>
              <a:ext cx="10436252" cy="2703415"/>
            </a:xfrm>
            <a:prstGeom prst="roundRect">
              <a:avLst>
                <a:gd name="adj" fmla="val 7047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b="1" sz="39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900">
                  <a:solidFill>
                    <a:srgbClr val="FFFFFF"/>
                  </a:solidFill>
                </a:rPr>
                <a:t>OpenGL Context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1990067" y="1377107"/>
              <a:ext cx="1251704" cy="1"/>
            </a:xfrm>
            <a:prstGeom prst="line">
              <a:avLst/>
            </a:prstGeom>
            <a:noFill/>
            <a:ln w="50800" cap="flat">
              <a:solidFill>
                <a:srgbClr val="1A931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50800" dist="52506" dir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36" name="Shape 336"/>
            <p:cNvSpPr/>
            <p:nvPr/>
          </p:nvSpPr>
          <p:spPr>
            <a:xfrm flipV="1">
              <a:off x="5097194" y="409483"/>
              <a:ext cx="2925143" cy="659538"/>
            </a:xfrm>
            <a:prstGeom prst="line">
              <a:avLst/>
            </a:prstGeom>
            <a:noFill/>
            <a:ln w="50800" cap="flat">
              <a:solidFill>
                <a:srgbClr val="1A931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50800" dist="52506" dir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37" name="Shape 337"/>
            <p:cNvSpPr/>
            <p:nvPr/>
          </p:nvSpPr>
          <p:spPr>
            <a:xfrm>
              <a:off x="4920911" y="1327485"/>
              <a:ext cx="3042384" cy="55216"/>
            </a:xfrm>
            <a:prstGeom prst="line">
              <a:avLst/>
            </a:prstGeom>
            <a:noFill/>
            <a:ln w="50800" cap="flat">
              <a:solidFill>
                <a:srgbClr val="1A931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50800" dist="52506" dir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38" name="Shape 338"/>
            <p:cNvSpPr/>
            <p:nvPr/>
          </p:nvSpPr>
          <p:spPr>
            <a:xfrm>
              <a:off x="5124111" y="1644984"/>
              <a:ext cx="2846305" cy="585399"/>
            </a:xfrm>
            <a:prstGeom prst="line">
              <a:avLst/>
            </a:prstGeom>
            <a:noFill/>
            <a:ln w="50800" cap="flat">
              <a:solidFill>
                <a:srgbClr val="1A931F"/>
              </a:solidFill>
              <a:prstDash val="solid"/>
              <a:miter lim="400000"/>
              <a:tailEnd type="triangle" w="med" len="med"/>
            </a:ln>
            <a:effectLst>
              <a:outerShdw sx="100000" sy="100000" kx="0" ky="0" algn="b" rotWithShape="0" blurRad="50800" dist="52506" dir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39" name="Shape 339"/>
            <p:cNvSpPr/>
            <p:nvPr/>
          </p:nvSpPr>
          <p:spPr>
            <a:xfrm>
              <a:off x="298131" y="861437"/>
              <a:ext cx="2331356" cy="980540"/>
            </a:xfrm>
            <a:prstGeom prst="roundRect">
              <a:avLst>
                <a:gd name="adj" fmla="val 28706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52506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17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700">
                  <a:solidFill>
                    <a:srgbClr val="FFFFFF"/>
                  </a:solidFill>
                </a:rPr>
                <a:t>Reset OpenGL Canvas Background</a:t>
              </a:r>
            </a:p>
          </p:txBody>
        </p:sp>
        <p:sp>
          <p:nvSpPr>
            <p:cNvPr id="340" name="Shape 340"/>
            <p:cNvSpPr/>
            <p:nvPr/>
          </p:nvSpPr>
          <p:spPr>
            <a:xfrm>
              <a:off x="3250817" y="861437"/>
              <a:ext cx="1972977" cy="980540"/>
            </a:xfrm>
            <a:prstGeom prst="roundRect">
              <a:avLst>
                <a:gd name="adj" fmla="val 28706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52506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17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700">
                  <a:solidFill>
                    <a:srgbClr val="FFFFFF"/>
                  </a:solidFill>
                </a:rPr>
                <a:t>Render Edges</a:t>
              </a:r>
            </a:p>
          </p:txBody>
        </p:sp>
        <p:sp>
          <p:nvSpPr>
            <p:cNvPr id="341" name="Shape 341"/>
            <p:cNvSpPr/>
            <p:nvPr/>
          </p:nvSpPr>
          <p:spPr>
            <a:xfrm>
              <a:off x="8024386" y="102854"/>
              <a:ext cx="1972977" cy="663512"/>
            </a:xfrm>
            <a:prstGeom prst="roundRect">
              <a:avLst>
                <a:gd name="adj" fmla="val 42422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52506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b="1" sz="17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Draw Particle </a:t>
              </a:r>
              <a:br>
                <a:rPr b="1" sz="17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</a:br>
              <a:r>
                <a:rPr b="1" sz="17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As Rectangle</a:t>
              </a:r>
            </a:p>
          </p:txBody>
        </p:sp>
        <p:sp>
          <p:nvSpPr>
            <p:cNvPr id="342" name="Shape 342"/>
            <p:cNvSpPr/>
            <p:nvPr/>
          </p:nvSpPr>
          <p:spPr>
            <a:xfrm>
              <a:off x="7996818" y="1032651"/>
              <a:ext cx="2028112" cy="663512"/>
            </a:xfrm>
            <a:prstGeom prst="roundRect">
              <a:avLst>
                <a:gd name="adj" fmla="val 42422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52506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17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700">
                  <a:solidFill>
                    <a:srgbClr val="FFFFFF"/>
                  </a:solidFill>
                </a:rPr>
                <a:t>Apply Texture to Particle Shape</a:t>
              </a:r>
            </a:p>
          </p:txBody>
        </p:sp>
        <p:sp>
          <p:nvSpPr>
            <p:cNvPr id="343" name="Shape 343"/>
            <p:cNvSpPr/>
            <p:nvPr/>
          </p:nvSpPr>
          <p:spPr>
            <a:xfrm>
              <a:off x="7996818" y="1930462"/>
              <a:ext cx="2028112" cy="663512"/>
            </a:xfrm>
            <a:prstGeom prst="roundRect">
              <a:avLst>
                <a:gd name="adj" fmla="val 42422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52506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17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700">
                  <a:solidFill>
                    <a:srgbClr val="FFFFFF"/>
                  </a:solidFill>
                </a:rPr>
                <a:t>Draw Full Info</a:t>
              </a:r>
            </a:p>
          </p:txBody>
        </p:sp>
        <p:sp>
          <p:nvSpPr>
            <p:cNvPr id="344" name="Shape 344"/>
            <p:cNvSpPr/>
            <p:nvPr/>
          </p:nvSpPr>
          <p:spPr>
            <a:xfrm rot="20847957">
              <a:off x="5480988" y="436432"/>
              <a:ext cx="1693169" cy="356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467359">
                <a:defRPr b="1" sz="144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440">
                  <a:solidFill>
                    <a:srgbClr val="FFFFFF"/>
                  </a:solidFill>
                </a:rPr>
                <a:t>Texture not Ready</a:t>
              </a:r>
            </a:p>
          </p:txBody>
        </p:sp>
        <p:sp>
          <p:nvSpPr>
            <p:cNvPr id="345" name="Shape 345"/>
            <p:cNvSpPr/>
            <p:nvPr/>
          </p:nvSpPr>
          <p:spPr>
            <a:xfrm rot="21600000">
              <a:off x="5763721" y="976947"/>
              <a:ext cx="1693169" cy="32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490727">
                <a:defRPr b="1" sz="1512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512">
                  <a:solidFill>
                    <a:srgbClr val="FFFFFF"/>
                  </a:solidFill>
                </a:rPr>
                <a:t>Texture is Ready</a:t>
              </a:r>
            </a:p>
          </p:txBody>
        </p:sp>
        <p:sp>
          <p:nvSpPr>
            <p:cNvPr id="346" name="Shape 346"/>
            <p:cNvSpPr/>
            <p:nvPr/>
          </p:nvSpPr>
          <p:spPr>
            <a:xfrm rot="644925">
              <a:off x="5619066" y="1577302"/>
              <a:ext cx="1969151" cy="356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525779">
                <a:defRPr b="1" sz="1619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619">
                  <a:solidFill>
                    <a:srgbClr val="FFFFFF"/>
                  </a:solidFill>
                </a:rPr>
                <a:t>Particle is selected</a:t>
              </a:r>
            </a:p>
          </p:txBody>
        </p:sp>
      </p:grp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24485" indent="-324485" defTabSz="426466">
              <a:spcBef>
                <a:spcPts val="2100"/>
              </a:spcBef>
              <a:defRPr sz="1800"/>
            </a:pPr>
            <a:r>
              <a:rPr sz="2044"/>
              <a:t>Draw shapes in Cinder</a:t>
            </a:r>
            <a:endParaRPr sz="2044"/>
          </a:p>
          <a:p>
            <a:pPr lvl="1" marL="648970" indent="-324485" defTabSz="426466">
              <a:spcBef>
                <a:spcPts val="2100"/>
              </a:spcBef>
              <a:defRPr sz="1800"/>
            </a:pPr>
            <a:r>
              <a:rPr b="1" sz="2044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gl::drawSolidRect();</a:t>
            </a:r>
            <a:endParaRPr b="1" sz="2044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1" marL="648970" indent="-324485" defTabSz="426466">
              <a:spcBef>
                <a:spcPts val="2100"/>
              </a:spcBef>
              <a:defRPr sz="1800"/>
            </a:pPr>
            <a:r>
              <a:rPr b="1" sz="2044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gl::drawStrokedRoundedRect, etc.</a:t>
            </a:r>
            <a:endParaRPr b="1" sz="2044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324485" indent="-324485" defTabSz="426466">
              <a:spcBef>
                <a:spcPts val="2100"/>
              </a:spcBef>
              <a:defRPr sz="1800"/>
            </a:pPr>
            <a:r>
              <a:rPr sz="2044"/>
              <a:t>Draw texture in Cinder</a:t>
            </a:r>
            <a:endParaRPr sz="2044"/>
          </a:p>
          <a:p>
            <a:pPr lvl="1" marL="648970" indent="-324485" defTabSz="426466">
              <a:spcBef>
                <a:spcPts val="2100"/>
              </a:spcBef>
              <a:defRPr sz="1800"/>
            </a:pPr>
            <a:r>
              <a:rPr b="1" sz="2044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gl::draw(image, top_left_corner, bot_right_corner);</a:t>
            </a:r>
            <a:endParaRPr b="1" sz="2044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324485" indent="-324485" defTabSz="426466">
              <a:spcBef>
                <a:spcPts val="2100"/>
              </a:spcBef>
              <a:defRPr sz="1800"/>
            </a:pPr>
            <a:r>
              <a:rPr sz="2044"/>
              <a:t>Draw text in Cinder</a:t>
            </a:r>
            <a:endParaRPr sz="2044"/>
          </a:p>
          <a:p>
            <a:pPr lvl="1" marL="648970" indent="-324485" defTabSz="426466">
              <a:spcBef>
                <a:spcPts val="2100"/>
              </a:spcBef>
              <a:defRPr sz="1800"/>
            </a:pPr>
            <a:r>
              <a:rPr b="1" sz="2044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gl::TextureFontRef text;</a:t>
            </a:r>
            <a:endParaRPr b="1" sz="2044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1" marL="648970" indent="-324485" defTabSz="426466">
              <a:spcBef>
                <a:spcPts val="2100"/>
              </a:spcBef>
              <a:defRPr sz="1800"/>
            </a:pPr>
            <a:r>
              <a:rPr b="1" sz="2044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text.drawStringWrapped();</a:t>
            </a:r>
            <a:endParaRPr b="1" sz="2044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324485" indent="-324485" defTabSz="426466">
              <a:spcBef>
                <a:spcPts val="2100"/>
              </a:spcBef>
              <a:defRPr sz="1800"/>
            </a:pPr>
            <a:r>
              <a:rPr sz="2044"/>
              <a:t>If render purely with OpenGL, developers have to much more code to achieve similar result.</a:t>
            </a:r>
            <a:endParaRPr sz="2044"/>
          </a:p>
          <a:p>
            <a:pPr lvl="1" marL="648970" indent="-324485" defTabSz="426466">
              <a:spcBef>
                <a:spcPts val="2100"/>
              </a:spcBef>
              <a:buSzPct val="66000"/>
              <a:defRPr sz="1800"/>
            </a:pPr>
            <a:r>
              <a:rPr sz="2044"/>
              <a:t>E.g. While drawing rectangle, user has to specify 4 different vertexes and then connect them with straight line in correct order.</a:t>
            </a:r>
          </a:p>
        </p:txBody>
      </p:sp>
      <p:sp>
        <p:nvSpPr>
          <p:cNvPr id="350" name="Shape 3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Rendering</a:t>
            </a:r>
          </a:p>
        </p:txBody>
      </p:sp>
      <p:grpSp>
        <p:nvGrpSpPr>
          <p:cNvPr id="354" name="Group 354"/>
          <p:cNvGrpSpPr/>
          <p:nvPr/>
        </p:nvGrpSpPr>
        <p:grpSpPr>
          <a:xfrm>
            <a:off x="8387674" y="2710958"/>
            <a:ext cx="3661496" cy="3661497"/>
            <a:chOff x="0" y="0"/>
            <a:chExt cx="3661495" cy="3661495"/>
          </a:xfrm>
        </p:grpSpPr>
        <p:sp>
          <p:nvSpPr>
            <p:cNvPr id="351" name="Shape 351"/>
            <p:cNvSpPr/>
            <p:nvPr/>
          </p:nvSpPr>
          <p:spPr>
            <a:xfrm>
              <a:off x="0" y="0"/>
              <a:ext cx="3661496" cy="366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52" name="Shape 352"/>
            <p:cNvSpPr/>
            <p:nvPr/>
          </p:nvSpPr>
          <p:spPr>
            <a:xfrm>
              <a:off x="700600" y="1636450"/>
              <a:ext cx="2260296" cy="1411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1800"/>
              </a:pPr>
              <a:r>
                <a:rPr sz="1500"/>
                <a:t>@user_name: DO</a:t>
              </a:r>
              <a:endParaRPr sz="1500"/>
            </a:p>
            <a:p>
              <a:pPr lvl="0" algn="l">
                <a:defRPr sz="1800"/>
              </a:pPr>
              <a:r>
                <a:rPr sz="1500"/>
                <a:t>Followers: 20</a:t>
              </a:r>
              <a:endParaRPr sz="1500"/>
            </a:p>
            <a:p>
              <a:pPr lvl="0" algn="l">
                <a:defRPr sz="1800"/>
              </a:pPr>
              <a:r>
                <a:rPr sz="1500"/>
                <a:t>Friends: 20</a:t>
              </a:r>
              <a:endParaRPr sz="1500"/>
            </a:p>
            <a:p>
              <a:pPr lvl="0" algn="l">
                <a:defRPr sz="1800"/>
              </a:pPr>
              <a:r>
                <a:rPr sz="1500"/>
                <a:t>Tweets: 100</a:t>
              </a:r>
              <a:endParaRPr sz="1500"/>
            </a:p>
          </p:txBody>
        </p:sp>
        <p:pic>
          <p:nvPicPr>
            <p:cNvPr id="353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83315" y="345927"/>
              <a:ext cx="1294866" cy="12948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Conclusion</a:t>
            </a:r>
          </a:p>
        </p:txBody>
      </p:sp>
      <p:sp>
        <p:nvSpPr>
          <p:cNvPr id="357" name="Shape 3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11150" indent="-311150" defTabSz="408940">
              <a:spcBef>
                <a:spcPts val="2900"/>
              </a:spcBef>
              <a:defRPr sz="1800"/>
            </a:pPr>
            <a:r>
              <a:rPr b="1" sz="2520">
                <a:latin typeface="Helvetica"/>
                <a:ea typeface="Helvetica"/>
                <a:cs typeface="Helvetica"/>
                <a:sym typeface="Helvetica"/>
              </a:rPr>
              <a:t>Cinder is very easy to use</a:t>
            </a:r>
            <a:endParaRPr b="1" sz="2520">
              <a:latin typeface="Helvetica"/>
              <a:ea typeface="Helvetica"/>
              <a:cs typeface="Helvetica"/>
              <a:sym typeface="Helvetica"/>
            </a:endParaRPr>
          </a:p>
          <a:p>
            <a:pPr lvl="1" marL="622300" indent="-311150" defTabSz="408940">
              <a:spcBef>
                <a:spcPts val="2900"/>
              </a:spcBef>
              <a:defRPr sz="1800"/>
            </a:pPr>
            <a:r>
              <a:rPr sz="2520"/>
              <a:t>nicely packed built-in OpenGL library</a:t>
            </a:r>
            <a:endParaRPr sz="2520"/>
          </a:p>
          <a:p>
            <a:pPr lvl="1" marL="622300" indent="-311150" defTabSz="408940">
              <a:spcBef>
                <a:spcPts val="2900"/>
              </a:spcBef>
              <a:defRPr sz="1800"/>
            </a:pPr>
            <a:r>
              <a:rPr sz="2520"/>
              <a:t>automatically generate templet for creative coding</a:t>
            </a:r>
            <a:endParaRPr sz="2520"/>
          </a:p>
          <a:p>
            <a:pPr lvl="1" marL="622300" indent="-311150" defTabSz="408940">
              <a:spcBef>
                <a:spcPts val="2900"/>
              </a:spcBef>
              <a:defRPr sz="1800"/>
            </a:pPr>
            <a:r>
              <a:rPr sz="2520"/>
              <a:t>automatically does rendering context set up</a:t>
            </a:r>
            <a:endParaRPr sz="2520"/>
          </a:p>
          <a:p>
            <a:pPr lvl="0" marL="311150" indent="-311150" defTabSz="408940">
              <a:spcBef>
                <a:spcPts val="2900"/>
              </a:spcBef>
              <a:defRPr sz="1800"/>
            </a:pPr>
            <a:r>
              <a:rPr sz="2520"/>
              <a:t> </a:t>
            </a:r>
            <a:r>
              <a:rPr b="1" sz="2520">
                <a:latin typeface="Helvetica"/>
                <a:ea typeface="Helvetica"/>
                <a:cs typeface="Helvetica"/>
                <a:sym typeface="Helvetica"/>
              </a:rPr>
              <a:t>Redis is a very good data buffer</a:t>
            </a:r>
            <a:endParaRPr b="1" sz="2520">
              <a:latin typeface="Helvetica"/>
              <a:ea typeface="Helvetica"/>
              <a:cs typeface="Helvetica"/>
              <a:sym typeface="Helvetica"/>
            </a:endParaRPr>
          </a:p>
          <a:p>
            <a:pPr lvl="1" marL="622300" indent="-311150" defTabSz="408940">
              <a:spcBef>
                <a:spcPts val="2900"/>
              </a:spcBef>
              <a:defRPr sz="1800"/>
            </a:pPr>
            <a:r>
              <a:rPr sz="2520"/>
              <a:t>support multi-language</a:t>
            </a:r>
            <a:endParaRPr sz="2520"/>
          </a:p>
          <a:p>
            <a:pPr lvl="1" marL="622300" indent="-311150" defTabSz="408940">
              <a:spcBef>
                <a:spcPts val="2900"/>
              </a:spcBef>
              <a:defRPr sz="1800"/>
            </a:pPr>
            <a:r>
              <a:rPr sz="2520"/>
              <a:t>acting as communication channel between different program components, which can be written by different languages</a:t>
            </a:r>
            <a:endParaRPr sz="2520"/>
          </a:p>
          <a:p>
            <a:pPr lvl="1" marL="622300" indent="-311150" defTabSz="408940">
              <a:spcBef>
                <a:spcPts val="2900"/>
              </a:spcBef>
              <a:defRPr sz="1800"/>
            </a:pPr>
            <a:r>
              <a:rPr sz="2520"/>
              <a:t>can retrieve and store data in different format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Conclusion</a:t>
            </a:r>
          </a:p>
        </p:txBody>
      </p:sp>
      <p:sp>
        <p:nvSpPr>
          <p:cNvPr id="360" name="Shape 3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44475" indent="-244475" defTabSz="321310">
              <a:spcBef>
                <a:spcPts val="1300"/>
              </a:spcBef>
              <a:defRPr sz="1800"/>
            </a:pPr>
            <a:r>
              <a:rPr b="1" sz="1980">
                <a:latin typeface="Helvetica"/>
                <a:ea typeface="Helvetica"/>
                <a:cs typeface="Helvetica"/>
                <a:sym typeface="Helvetica"/>
              </a:rPr>
              <a:t>Difficulties</a:t>
            </a:r>
            <a:endParaRPr b="1" sz="1980">
              <a:latin typeface="Helvetica"/>
              <a:ea typeface="Helvetica"/>
              <a:cs typeface="Helvetica"/>
              <a:sym typeface="Helvetica"/>
            </a:endParaRPr>
          </a:p>
          <a:p>
            <a:pPr lvl="1" marL="488950" indent="-244475" defTabSz="321310">
              <a:spcBef>
                <a:spcPts val="1300"/>
              </a:spcBef>
              <a:defRPr sz="1800"/>
            </a:pPr>
            <a:r>
              <a:rPr sz="1980"/>
              <a:t>Stabilizing physics simulation</a:t>
            </a:r>
            <a:endParaRPr sz="1980"/>
          </a:p>
          <a:p>
            <a:pPr lvl="2" marL="733425" indent="-244475" defTabSz="321310">
              <a:spcBef>
                <a:spcPts val="1300"/>
              </a:spcBef>
              <a:defRPr sz="1800"/>
            </a:pPr>
            <a:r>
              <a:rPr sz="1980"/>
              <a:t>particles can pass their balance point</a:t>
            </a:r>
            <a:endParaRPr sz="1980"/>
          </a:p>
          <a:p>
            <a:pPr lvl="1" marL="488950" indent="-244475" defTabSz="321310">
              <a:spcBef>
                <a:spcPts val="1300"/>
              </a:spcBef>
              <a:defRPr sz="1800"/>
            </a:pPr>
            <a:r>
              <a:rPr sz="1980"/>
              <a:t>Slow rendering speed</a:t>
            </a:r>
            <a:endParaRPr sz="1980"/>
          </a:p>
          <a:p>
            <a:pPr lvl="2" marL="733425" indent="-244475" defTabSz="321310">
              <a:spcBef>
                <a:spcPts val="1300"/>
              </a:spcBef>
              <a:defRPr sz="1800"/>
            </a:pPr>
            <a:r>
              <a:rPr sz="1980"/>
              <a:t>need to download to many images</a:t>
            </a:r>
            <a:endParaRPr sz="1980"/>
          </a:p>
          <a:p>
            <a:pPr lvl="2" marL="733425" indent="-244475" defTabSz="321310">
              <a:spcBef>
                <a:spcPts val="1300"/>
              </a:spcBef>
              <a:defRPr sz="1800"/>
            </a:pPr>
            <a:r>
              <a:rPr sz="1980"/>
              <a:t>loading images as texture is slow</a:t>
            </a:r>
            <a:endParaRPr sz="1980"/>
          </a:p>
          <a:p>
            <a:pPr lvl="0" marL="244475" indent="-244475" defTabSz="321310">
              <a:spcBef>
                <a:spcPts val="1300"/>
              </a:spcBef>
              <a:defRPr sz="1800"/>
            </a:pPr>
            <a:r>
              <a:rPr b="1" sz="1980">
                <a:latin typeface="Helvetica"/>
                <a:ea typeface="Helvetica"/>
                <a:cs typeface="Helvetica"/>
                <a:sym typeface="Helvetica"/>
              </a:rPr>
              <a:t>Finding way out &amp; Surprises</a:t>
            </a:r>
            <a:endParaRPr b="1" sz="1980">
              <a:latin typeface="Helvetica"/>
              <a:ea typeface="Helvetica"/>
              <a:cs typeface="Helvetica"/>
              <a:sym typeface="Helvetica"/>
            </a:endParaRPr>
          </a:p>
          <a:p>
            <a:pPr lvl="1" marL="488950" indent="-244475" defTabSz="321310">
              <a:spcBef>
                <a:spcPts val="1300"/>
              </a:spcBef>
              <a:defRPr sz="1800"/>
            </a:pPr>
            <a:r>
              <a:rPr sz="1980"/>
              <a:t>using memory caching to reduce the slowing image loading speed</a:t>
            </a:r>
            <a:endParaRPr sz="1980"/>
          </a:p>
          <a:p>
            <a:pPr lvl="1" marL="488950" indent="-244475" defTabSz="321310">
              <a:spcBef>
                <a:spcPts val="1300"/>
              </a:spcBef>
              <a:defRPr sz="1800"/>
            </a:pPr>
            <a:r>
              <a:rPr sz="1980"/>
              <a:t>using multithreading to concurrently download images</a:t>
            </a:r>
            <a:endParaRPr sz="1980"/>
          </a:p>
          <a:p>
            <a:pPr lvl="1" marL="488950" indent="-244475" defTabSz="321310">
              <a:spcBef>
                <a:spcPts val="1300"/>
              </a:spcBef>
              <a:defRPr sz="1800"/>
            </a:pPr>
            <a:r>
              <a:rPr sz="1980"/>
              <a:t>add resistance force, velocity decaying method and centripetal force </a:t>
            </a:r>
            <a:br>
              <a:rPr sz="1980"/>
            </a:br>
            <a:r>
              <a:rPr sz="1980"/>
              <a:t>to stabilize physics simulation</a:t>
            </a:r>
            <a:endParaRPr sz="1980"/>
          </a:p>
          <a:p>
            <a:pPr lvl="1" marL="488950" indent="-244475" defTabSz="321310">
              <a:spcBef>
                <a:spcPts val="1300"/>
              </a:spcBef>
              <a:defRPr sz="1800"/>
            </a:pPr>
            <a:r>
              <a:rPr sz="1980"/>
              <a:t>our program, which can only render at most 200 particles before, now can render thousands particles.</a:t>
            </a:r>
            <a:endParaRPr sz="1980"/>
          </a:p>
          <a:p>
            <a:pPr lvl="1" marL="488950" indent="-244475" defTabSz="321310">
              <a:spcBef>
                <a:spcPts val="1300"/>
              </a:spcBef>
              <a:defRPr sz="1800"/>
            </a:pPr>
            <a:r>
              <a:rPr sz="1980"/>
              <a:t>the simulation is stable, and all the particles intends to get stuck into a location eventually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12799"/>
            <a:ext cx="13004801" cy="812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Thank you.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Q &amp; A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creen Shot 2015-05-06 at 4.12.55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812799"/>
            <a:ext cx="13004801" cy="812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812800"/>
            <a:ext cx="13004801" cy="812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812799"/>
            <a:ext cx="13004801" cy="812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812800"/>
            <a:ext cx="13004801" cy="812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812799"/>
            <a:ext cx="13004801" cy="812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Accomplishments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5604" indent="-395604" defTabSz="519937">
              <a:spcBef>
                <a:spcPts val="3700"/>
              </a:spcBef>
              <a:defRPr sz="1800"/>
            </a:pPr>
            <a:r>
              <a:rPr sz="3204"/>
              <a:t>The displayed graph looks very cool</a:t>
            </a:r>
            <a:br>
              <a:rPr sz="3204"/>
            </a:br>
            <a:r>
              <a:rPr sz="3204">
                <a:solidFill>
                  <a:srgbClr val="0365C0"/>
                </a:solidFill>
              </a:rPr>
              <a:t>- profile pictures and information</a:t>
            </a:r>
            <a:endParaRPr sz="3204"/>
          </a:p>
          <a:p>
            <a:pPr lvl="0" marL="395604" indent="-395604" defTabSz="519937">
              <a:spcBef>
                <a:spcPts val="3700"/>
              </a:spcBef>
              <a:defRPr sz="1800"/>
            </a:pPr>
            <a:r>
              <a:rPr sz="3204"/>
              <a:t>The software interactively creates Twitter social network graph starting from a focused user</a:t>
            </a:r>
            <a:br>
              <a:rPr sz="3204"/>
            </a:br>
            <a:r>
              <a:rPr sz="3204">
                <a:solidFill>
                  <a:srgbClr val="0365C0"/>
                </a:solidFill>
              </a:rPr>
              <a:t>- want to test Six Degree of Separation?</a:t>
            </a:r>
            <a:endParaRPr sz="3204"/>
          </a:p>
          <a:p>
            <a:pPr lvl="0" marL="395604" indent="-395604" defTabSz="519937">
              <a:spcBef>
                <a:spcPts val="3700"/>
              </a:spcBef>
              <a:defRPr sz="1800"/>
            </a:pPr>
            <a:r>
              <a:rPr sz="3204"/>
              <a:t>The GUI is really interactive/responsive even when there’re thousands of nodes</a:t>
            </a:r>
            <a:br>
              <a:rPr sz="3204"/>
            </a:br>
            <a:r>
              <a:rPr sz="3204">
                <a:solidFill>
                  <a:srgbClr val="0365C0"/>
                </a:solidFill>
              </a:rPr>
              <a:t>- distributed crawlers</a:t>
            </a:r>
            <a:br>
              <a:rPr sz="3204">
                <a:solidFill>
                  <a:srgbClr val="0365C0"/>
                </a:solidFill>
              </a:rPr>
            </a:br>
            <a:r>
              <a:rPr sz="3204">
                <a:solidFill>
                  <a:srgbClr val="0365C0"/>
                </a:solidFill>
              </a:rPr>
              <a:t>- Redis database as data buffer and permanent storage</a:t>
            </a:r>
            <a:br>
              <a:rPr sz="3204">
                <a:solidFill>
                  <a:srgbClr val="0365C0"/>
                </a:solidFill>
              </a:rPr>
            </a:br>
            <a:r>
              <a:rPr sz="3204">
                <a:solidFill>
                  <a:srgbClr val="0365C0"/>
                </a:solidFill>
              </a:rPr>
              <a:t>- multithreading and memory-caching</a:t>
            </a:r>
            <a:endParaRPr sz="3204"/>
          </a:p>
          <a:p>
            <a:pPr lvl="0" marL="395604" indent="-395604" defTabSz="519937">
              <a:spcBef>
                <a:spcPts val="3700"/>
              </a:spcBef>
              <a:defRPr sz="1800"/>
            </a:pPr>
            <a:r>
              <a:rPr sz="3204"/>
              <a:t>Simulated physics “automatically” clusters the nodes</a:t>
            </a:r>
            <a:br>
              <a:rPr sz="3204"/>
            </a:br>
            <a:r>
              <a:rPr sz="3204">
                <a:solidFill>
                  <a:srgbClr val="0365C0"/>
                </a:solidFill>
              </a:rPr>
              <a:t>- repulsion, attraction, resistance, gravity and more!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